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1"/>
  </p:sldMasterIdLst>
  <p:notesMasterIdLst>
    <p:notesMasterId r:id="rId4"/>
  </p:notesMasterIdLst>
  <p:sldIdLst>
    <p:sldId id="269" r:id="rId2"/>
    <p:sldId id="271" r:id="rId3"/>
  </p:sldIdLst>
  <p:sldSz cx="12192000" cy="6858000"/>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作成者" initials="A" userId="Author" providerId="AD"/>
</p188:authorLst>
</file>

<file path=ppt/presProps.xml><?xml version="1.0" encoding="utf-8"?>
<p:presentationPr xmlns:a="http://schemas.openxmlformats.org/drawingml/2006/main" xmlns:r="http://schemas.openxmlformats.org/officeDocument/2006/relationships" xmlns:p="http://schemas.openxmlformats.org/presentationml/2006/main">
  <p:clrMru>
    <a:srgbClr val="0396D2"/>
    <a:srgbClr val="EE8943"/>
    <a:srgbClr val="F9FAF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5246" autoAdjust="0"/>
    <p:restoredTop sz="94660"/>
  </p:normalViewPr>
  <p:slideViewPr>
    <p:cSldViewPr snapToGrid="0">
      <p:cViewPr varScale="1">
        <p:scale>
          <a:sx n="99" d="100"/>
          <a:sy n="99" d="100"/>
        </p:scale>
        <p:origin x="1512" y="78"/>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 Id="rId9" Type="http://schemas.microsoft.com/office/2018/10/relationships/authors" Target="author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D06BA2F-C136-4F85-A2A8-2BFDEC437303}" type="datetimeFigureOut">
              <a:rPr kumimoji="1" lang="ja-JP" altLang="en-US" smtClean="0"/>
              <a:t>2026/6/4</a:t>
            </a:fld>
            <a:endParaRPr kumimoji="1" lang="ja-JP" altLang="en-US"/>
          </a:p>
        </p:txBody>
      </p:sp>
      <p:sp>
        <p:nvSpPr>
          <p:cNvPr id="4" name="スライド イメージ プレースホルダー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1DBA117-210D-47CF-80E6-21CC05A62345}" type="slidenum">
              <a:rPr kumimoji="1" lang="ja-JP" altLang="en-US" smtClean="0"/>
              <a:t>‹#›</a:t>
            </a:fld>
            <a:endParaRPr kumimoji="1" lang="ja-JP" altLang="en-US"/>
          </a:p>
        </p:txBody>
      </p:sp>
    </p:spTree>
    <p:extLst>
      <p:ext uri="{BB962C8B-B14F-4D97-AF65-F5344CB8AC3E}">
        <p14:creationId xmlns:p14="http://schemas.microsoft.com/office/powerpoint/2010/main" val="1564791396"/>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41DBA117-210D-47CF-80E6-21CC05A62345}" type="slidenum">
              <a:rPr kumimoji="1" lang="ja-JP" altLang="en-US" smtClean="0"/>
              <a:t>1</a:t>
            </a:fld>
            <a:endParaRPr kumimoji="1" lang="ja-JP" altLang="en-US"/>
          </a:p>
        </p:txBody>
      </p:sp>
    </p:spTree>
    <p:extLst>
      <p:ext uri="{BB962C8B-B14F-4D97-AF65-F5344CB8AC3E}">
        <p14:creationId xmlns:p14="http://schemas.microsoft.com/office/powerpoint/2010/main" val="287860360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A009F45-A62F-8DFC-7B4D-337E22C91215}"/>
              </a:ext>
            </a:extLst>
          </p:cNvPr>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字幕 2">
            <a:extLst>
              <a:ext uri="{FF2B5EF4-FFF2-40B4-BE49-F238E27FC236}">
                <a16:creationId xmlns:a16="http://schemas.microsoft.com/office/drawing/2014/main" id="{52F94EF1-437D-CA09-55F3-F5709BFBAD7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6AD35AFD-4999-10EA-F186-F47B088262B6}"/>
              </a:ext>
            </a:extLst>
          </p:cNvPr>
          <p:cNvSpPr>
            <a:spLocks noGrp="1"/>
          </p:cNvSpPr>
          <p:nvPr>
            <p:ph type="dt" sz="half" idx="10"/>
          </p:nvPr>
        </p:nvSpPr>
        <p:spPr/>
        <p:txBody>
          <a:bodyPr/>
          <a:lstStyle/>
          <a:p>
            <a:fld id="{37F60102-2832-4C9B-96D2-D824E0BF80E2}" type="datetimeFigureOut">
              <a:rPr kumimoji="1" lang="ja-JP" altLang="en-US" smtClean="0"/>
              <a:t>2026/6/4</a:t>
            </a:fld>
            <a:endParaRPr kumimoji="1" lang="ja-JP" altLang="en-US"/>
          </a:p>
        </p:txBody>
      </p:sp>
      <p:sp>
        <p:nvSpPr>
          <p:cNvPr id="5" name="フッター プレースホルダー 4">
            <a:extLst>
              <a:ext uri="{FF2B5EF4-FFF2-40B4-BE49-F238E27FC236}">
                <a16:creationId xmlns:a16="http://schemas.microsoft.com/office/drawing/2014/main" id="{86A48705-8B62-BC67-0B3A-A4DA6962D4FE}"/>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04091F6F-1EDD-8A4B-5EBE-D1646750F8AE}"/>
              </a:ext>
            </a:extLst>
          </p:cNvPr>
          <p:cNvSpPr>
            <a:spLocks noGrp="1"/>
          </p:cNvSpPr>
          <p:nvPr>
            <p:ph type="sldNum" sz="quarter" idx="12"/>
          </p:nvPr>
        </p:nvSpPr>
        <p:spPr/>
        <p:txBody>
          <a:bodyPr/>
          <a:lstStyle/>
          <a:p>
            <a:fld id="{A937E896-F037-48AC-B065-9B602AABABBF}" type="slidenum">
              <a:rPr kumimoji="1" lang="ja-JP" altLang="en-US" smtClean="0"/>
              <a:t>‹#›</a:t>
            </a:fld>
            <a:endParaRPr kumimoji="1" lang="ja-JP" altLang="en-US"/>
          </a:p>
        </p:txBody>
      </p:sp>
    </p:spTree>
    <p:extLst>
      <p:ext uri="{BB962C8B-B14F-4D97-AF65-F5344CB8AC3E}">
        <p14:creationId xmlns:p14="http://schemas.microsoft.com/office/powerpoint/2010/main" val="125586617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DF6B132-C236-A01F-195E-BD28826D1074}"/>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0F68E0EE-99E0-6082-44EB-25DDF3A7D00F}"/>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B42822C0-8F69-BCE5-5A15-9734A8969834}"/>
              </a:ext>
            </a:extLst>
          </p:cNvPr>
          <p:cNvSpPr>
            <a:spLocks noGrp="1"/>
          </p:cNvSpPr>
          <p:nvPr>
            <p:ph type="dt" sz="half" idx="10"/>
          </p:nvPr>
        </p:nvSpPr>
        <p:spPr/>
        <p:txBody>
          <a:bodyPr/>
          <a:lstStyle/>
          <a:p>
            <a:fld id="{37F60102-2832-4C9B-96D2-D824E0BF80E2}" type="datetimeFigureOut">
              <a:rPr kumimoji="1" lang="ja-JP" altLang="en-US" smtClean="0"/>
              <a:t>2026/6/4</a:t>
            </a:fld>
            <a:endParaRPr kumimoji="1" lang="ja-JP" altLang="en-US"/>
          </a:p>
        </p:txBody>
      </p:sp>
      <p:sp>
        <p:nvSpPr>
          <p:cNvPr id="5" name="フッター プレースホルダー 4">
            <a:extLst>
              <a:ext uri="{FF2B5EF4-FFF2-40B4-BE49-F238E27FC236}">
                <a16:creationId xmlns:a16="http://schemas.microsoft.com/office/drawing/2014/main" id="{D7BA0645-616F-549F-BD94-57E8E717DF18}"/>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1D661010-8674-7C40-D8C9-3CDB71011515}"/>
              </a:ext>
            </a:extLst>
          </p:cNvPr>
          <p:cNvSpPr>
            <a:spLocks noGrp="1"/>
          </p:cNvSpPr>
          <p:nvPr>
            <p:ph type="sldNum" sz="quarter" idx="12"/>
          </p:nvPr>
        </p:nvSpPr>
        <p:spPr/>
        <p:txBody>
          <a:bodyPr/>
          <a:lstStyle/>
          <a:p>
            <a:fld id="{A937E896-F037-48AC-B065-9B602AABABBF}" type="slidenum">
              <a:rPr kumimoji="1" lang="ja-JP" altLang="en-US" smtClean="0"/>
              <a:t>‹#›</a:t>
            </a:fld>
            <a:endParaRPr kumimoji="1" lang="ja-JP" altLang="en-US"/>
          </a:p>
        </p:txBody>
      </p:sp>
    </p:spTree>
    <p:extLst>
      <p:ext uri="{BB962C8B-B14F-4D97-AF65-F5344CB8AC3E}">
        <p14:creationId xmlns:p14="http://schemas.microsoft.com/office/powerpoint/2010/main" val="359625312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095D016F-DF6B-5327-5B92-44547AEFD3CA}"/>
              </a:ext>
            </a:extLst>
          </p:cNvPr>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35645879-D303-7951-3A4E-28A5F8C45B53}"/>
              </a:ext>
            </a:extLst>
          </p:cNvPr>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DBA75DC8-3470-BF60-197F-6C418B866092}"/>
              </a:ext>
            </a:extLst>
          </p:cNvPr>
          <p:cNvSpPr>
            <a:spLocks noGrp="1"/>
          </p:cNvSpPr>
          <p:nvPr>
            <p:ph type="dt" sz="half" idx="10"/>
          </p:nvPr>
        </p:nvSpPr>
        <p:spPr/>
        <p:txBody>
          <a:bodyPr/>
          <a:lstStyle/>
          <a:p>
            <a:fld id="{37F60102-2832-4C9B-96D2-D824E0BF80E2}" type="datetimeFigureOut">
              <a:rPr kumimoji="1" lang="ja-JP" altLang="en-US" smtClean="0"/>
              <a:t>2026/6/4</a:t>
            </a:fld>
            <a:endParaRPr kumimoji="1" lang="ja-JP" altLang="en-US"/>
          </a:p>
        </p:txBody>
      </p:sp>
      <p:sp>
        <p:nvSpPr>
          <p:cNvPr id="5" name="フッター プレースホルダー 4">
            <a:extLst>
              <a:ext uri="{FF2B5EF4-FFF2-40B4-BE49-F238E27FC236}">
                <a16:creationId xmlns:a16="http://schemas.microsoft.com/office/drawing/2014/main" id="{65F038C0-A637-FE49-D995-47E371C80277}"/>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4E76FBC8-5899-6BA3-FA8E-F7D398D0BAED}"/>
              </a:ext>
            </a:extLst>
          </p:cNvPr>
          <p:cNvSpPr>
            <a:spLocks noGrp="1"/>
          </p:cNvSpPr>
          <p:nvPr>
            <p:ph type="sldNum" sz="quarter" idx="12"/>
          </p:nvPr>
        </p:nvSpPr>
        <p:spPr/>
        <p:txBody>
          <a:bodyPr/>
          <a:lstStyle/>
          <a:p>
            <a:fld id="{A937E896-F037-48AC-B065-9B602AABABBF}" type="slidenum">
              <a:rPr kumimoji="1" lang="ja-JP" altLang="en-US" smtClean="0"/>
              <a:t>‹#›</a:t>
            </a:fld>
            <a:endParaRPr kumimoji="1" lang="ja-JP" altLang="en-US"/>
          </a:p>
        </p:txBody>
      </p:sp>
    </p:spTree>
    <p:extLst>
      <p:ext uri="{BB962C8B-B14F-4D97-AF65-F5344CB8AC3E}">
        <p14:creationId xmlns:p14="http://schemas.microsoft.com/office/powerpoint/2010/main" val="296734367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1B9BBD2-900A-1579-FEA9-8337E2672FA3}"/>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819F88E7-A4D3-67E3-94E1-F38BDE06350B}"/>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5F12ED67-8076-E339-EA44-3D0FACBB4866}"/>
              </a:ext>
            </a:extLst>
          </p:cNvPr>
          <p:cNvSpPr>
            <a:spLocks noGrp="1"/>
          </p:cNvSpPr>
          <p:nvPr>
            <p:ph type="dt" sz="half" idx="10"/>
          </p:nvPr>
        </p:nvSpPr>
        <p:spPr/>
        <p:txBody>
          <a:bodyPr/>
          <a:lstStyle/>
          <a:p>
            <a:fld id="{37F60102-2832-4C9B-96D2-D824E0BF80E2}" type="datetimeFigureOut">
              <a:rPr kumimoji="1" lang="ja-JP" altLang="en-US" smtClean="0"/>
              <a:t>2026/6/4</a:t>
            </a:fld>
            <a:endParaRPr kumimoji="1" lang="ja-JP" altLang="en-US"/>
          </a:p>
        </p:txBody>
      </p:sp>
      <p:sp>
        <p:nvSpPr>
          <p:cNvPr id="5" name="フッター プレースホルダー 4">
            <a:extLst>
              <a:ext uri="{FF2B5EF4-FFF2-40B4-BE49-F238E27FC236}">
                <a16:creationId xmlns:a16="http://schemas.microsoft.com/office/drawing/2014/main" id="{C45D9405-E7F8-DF9F-8B9C-C35352BEBDC6}"/>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3081E9D5-60FF-9942-4B12-F74C8D07E785}"/>
              </a:ext>
            </a:extLst>
          </p:cNvPr>
          <p:cNvSpPr>
            <a:spLocks noGrp="1"/>
          </p:cNvSpPr>
          <p:nvPr>
            <p:ph type="sldNum" sz="quarter" idx="12"/>
          </p:nvPr>
        </p:nvSpPr>
        <p:spPr/>
        <p:txBody>
          <a:bodyPr/>
          <a:lstStyle/>
          <a:p>
            <a:fld id="{A937E896-F037-48AC-B065-9B602AABABBF}" type="slidenum">
              <a:rPr kumimoji="1" lang="ja-JP" altLang="en-US" smtClean="0"/>
              <a:t>‹#›</a:t>
            </a:fld>
            <a:endParaRPr kumimoji="1" lang="ja-JP" altLang="en-US"/>
          </a:p>
        </p:txBody>
      </p:sp>
    </p:spTree>
    <p:extLst>
      <p:ext uri="{BB962C8B-B14F-4D97-AF65-F5344CB8AC3E}">
        <p14:creationId xmlns:p14="http://schemas.microsoft.com/office/powerpoint/2010/main" val="2833701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305E1AA-798B-5BA0-4580-80753F88E306}"/>
              </a:ext>
            </a:extLst>
          </p:cNvPr>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95371F0A-2D9E-964B-039E-C8D1DC121315}"/>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2C1F9C1B-6116-6354-674A-D98EB9B6304A}"/>
              </a:ext>
            </a:extLst>
          </p:cNvPr>
          <p:cNvSpPr>
            <a:spLocks noGrp="1"/>
          </p:cNvSpPr>
          <p:nvPr>
            <p:ph type="dt" sz="half" idx="10"/>
          </p:nvPr>
        </p:nvSpPr>
        <p:spPr/>
        <p:txBody>
          <a:bodyPr/>
          <a:lstStyle/>
          <a:p>
            <a:fld id="{37F60102-2832-4C9B-96D2-D824E0BF80E2}" type="datetimeFigureOut">
              <a:rPr kumimoji="1" lang="ja-JP" altLang="en-US" smtClean="0"/>
              <a:t>2026/6/4</a:t>
            </a:fld>
            <a:endParaRPr kumimoji="1" lang="ja-JP" altLang="en-US"/>
          </a:p>
        </p:txBody>
      </p:sp>
      <p:sp>
        <p:nvSpPr>
          <p:cNvPr id="5" name="フッター プレースホルダー 4">
            <a:extLst>
              <a:ext uri="{FF2B5EF4-FFF2-40B4-BE49-F238E27FC236}">
                <a16:creationId xmlns:a16="http://schemas.microsoft.com/office/drawing/2014/main" id="{4C8B8483-94C1-2757-144E-327F6316D5CB}"/>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5F2EB8C5-ACD3-85B3-86C3-F56A9DD96EEA}"/>
              </a:ext>
            </a:extLst>
          </p:cNvPr>
          <p:cNvSpPr>
            <a:spLocks noGrp="1"/>
          </p:cNvSpPr>
          <p:nvPr>
            <p:ph type="sldNum" sz="quarter" idx="12"/>
          </p:nvPr>
        </p:nvSpPr>
        <p:spPr/>
        <p:txBody>
          <a:bodyPr/>
          <a:lstStyle/>
          <a:p>
            <a:fld id="{A937E896-F037-48AC-B065-9B602AABABBF}" type="slidenum">
              <a:rPr kumimoji="1" lang="ja-JP" altLang="en-US" smtClean="0"/>
              <a:t>‹#›</a:t>
            </a:fld>
            <a:endParaRPr kumimoji="1" lang="ja-JP" altLang="en-US"/>
          </a:p>
        </p:txBody>
      </p:sp>
    </p:spTree>
    <p:extLst>
      <p:ext uri="{BB962C8B-B14F-4D97-AF65-F5344CB8AC3E}">
        <p14:creationId xmlns:p14="http://schemas.microsoft.com/office/powerpoint/2010/main" val="232143054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445D72C-EE0E-451D-0E88-994683EB7D53}"/>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A15C21C3-8FA2-786F-26A5-FE66A901B798}"/>
              </a:ext>
            </a:extLst>
          </p:cNvPr>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B36ADAD7-2A12-816C-7301-955556BA53FB}"/>
              </a:ext>
            </a:extLst>
          </p:cNvPr>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AEBE9ACC-95B3-4C55-3957-6A29CAB5B0BF}"/>
              </a:ext>
            </a:extLst>
          </p:cNvPr>
          <p:cNvSpPr>
            <a:spLocks noGrp="1"/>
          </p:cNvSpPr>
          <p:nvPr>
            <p:ph type="dt" sz="half" idx="10"/>
          </p:nvPr>
        </p:nvSpPr>
        <p:spPr/>
        <p:txBody>
          <a:bodyPr/>
          <a:lstStyle/>
          <a:p>
            <a:fld id="{37F60102-2832-4C9B-96D2-D824E0BF80E2}" type="datetimeFigureOut">
              <a:rPr kumimoji="1" lang="ja-JP" altLang="en-US" smtClean="0"/>
              <a:t>2026/6/4</a:t>
            </a:fld>
            <a:endParaRPr kumimoji="1" lang="ja-JP" altLang="en-US"/>
          </a:p>
        </p:txBody>
      </p:sp>
      <p:sp>
        <p:nvSpPr>
          <p:cNvPr id="6" name="フッター プレースホルダー 5">
            <a:extLst>
              <a:ext uri="{FF2B5EF4-FFF2-40B4-BE49-F238E27FC236}">
                <a16:creationId xmlns:a16="http://schemas.microsoft.com/office/drawing/2014/main" id="{CA65FB1F-4C64-3AFC-8364-A21419963042}"/>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6D0FE9B7-B7B0-9057-020C-2E86AB64DAFE}"/>
              </a:ext>
            </a:extLst>
          </p:cNvPr>
          <p:cNvSpPr>
            <a:spLocks noGrp="1"/>
          </p:cNvSpPr>
          <p:nvPr>
            <p:ph type="sldNum" sz="quarter" idx="12"/>
          </p:nvPr>
        </p:nvSpPr>
        <p:spPr/>
        <p:txBody>
          <a:bodyPr/>
          <a:lstStyle/>
          <a:p>
            <a:fld id="{A937E896-F037-48AC-B065-9B602AABABBF}" type="slidenum">
              <a:rPr kumimoji="1" lang="ja-JP" altLang="en-US" smtClean="0"/>
              <a:t>‹#›</a:t>
            </a:fld>
            <a:endParaRPr kumimoji="1" lang="ja-JP" altLang="en-US"/>
          </a:p>
        </p:txBody>
      </p:sp>
    </p:spTree>
    <p:extLst>
      <p:ext uri="{BB962C8B-B14F-4D97-AF65-F5344CB8AC3E}">
        <p14:creationId xmlns:p14="http://schemas.microsoft.com/office/powerpoint/2010/main" val="37624279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EBC9C13-63D2-D9B8-3710-972C14BF858E}"/>
              </a:ext>
            </a:extLst>
          </p:cNvPr>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D5545370-E2B5-CD04-9DFB-9C0441D5106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8450E6CD-7C29-9477-635D-0614D26A1ABF}"/>
              </a:ext>
            </a:extLst>
          </p:cNvPr>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557D38EA-D610-BBBD-65A7-458B1B13842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FA6B27DF-01B2-AAC9-EAAF-026780DE18C1}"/>
              </a:ext>
            </a:extLst>
          </p:cNvPr>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A74F477A-95ED-EFA8-8D38-9E627B6DED17}"/>
              </a:ext>
            </a:extLst>
          </p:cNvPr>
          <p:cNvSpPr>
            <a:spLocks noGrp="1"/>
          </p:cNvSpPr>
          <p:nvPr>
            <p:ph type="dt" sz="half" idx="10"/>
          </p:nvPr>
        </p:nvSpPr>
        <p:spPr/>
        <p:txBody>
          <a:bodyPr/>
          <a:lstStyle/>
          <a:p>
            <a:fld id="{37F60102-2832-4C9B-96D2-D824E0BF80E2}" type="datetimeFigureOut">
              <a:rPr kumimoji="1" lang="ja-JP" altLang="en-US" smtClean="0"/>
              <a:t>2026/6/4</a:t>
            </a:fld>
            <a:endParaRPr kumimoji="1" lang="ja-JP" altLang="en-US"/>
          </a:p>
        </p:txBody>
      </p:sp>
      <p:sp>
        <p:nvSpPr>
          <p:cNvPr id="8" name="フッター プレースホルダー 7">
            <a:extLst>
              <a:ext uri="{FF2B5EF4-FFF2-40B4-BE49-F238E27FC236}">
                <a16:creationId xmlns:a16="http://schemas.microsoft.com/office/drawing/2014/main" id="{7EF1E7A3-9E82-C4B4-73BC-5E727BAB04F8}"/>
              </a:ext>
            </a:extLst>
          </p:cNvPr>
          <p:cNvSpPr>
            <a:spLocks noGrp="1"/>
          </p:cNvSpPr>
          <p:nvPr>
            <p:ph type="ftr" sz="quarter" idx="11"/>
          </p:nvPr>
        </p:nvSpPr>
        <p:spPr/>
        <p:txBody>
          <a:bodyPr/>
          <a:lstStyle/>
          <a:p>
            <a:endParaRPr kumimoji="1" lang="ja-JP" altLang="en-US"/>
          </a:p>
        </p:txBody>
      </p:sp>
      <p:sp>
        <p:nvSpPr>
          <p:cNvPr id="9" name="スライド番号プレースホルダー 8">
            <a:extLst>
              <a:ext uri="{FF2B5EF4-FFF2-40B4-BE49-F238E27FC236}">
                <a16:creationId xmlns:a16="http://schemas.microsoft.com/office/drawing/2014/main" id="{14C89EE2-D021-F339-CF48-0FDF1E6C1D39}"/>
              </a:ext>
            </a:extLst>
          </p:cNvPr>
          <p:cNvSpPr>
            <a:spLocks noGrp="1"/>
          </p:cNvSpPr>
          <p:nvPr>
            <p:ph type="sldNum" sz="quarter" idx="12"/>
          </p:nvPr>
        </p:nvSpPr>
        <p:spPr/>
        <p:txBody>
          <a:bodyPr/>
          <a:lstStyle/>
          <a:p>
            <a:fld id="{A937E896-F037-48AC-B065-9B602AABABBF}" type="slidenum">
              <a:rPr kumimoji="1" lang="ja-JP" altLang="en-US" smtClean="0"/>
              <a:t>‹#›</a:t>
            </a:fld>
            <a:endParaRPr kumimoji="1" lang="ja-JP" altLang="en-US"/>
          </a:p>
        </p:txBody>
      </p:sp>
    </p:spTree>
    <p:extLst>
      <p:ext uri="{BB962C8B-B14F-4D97-AF65-F5344CB8AC3E}">
        <p14:creationId xmlns:p14="http://schemas.microsoft.com/office/powerpoint/2010/main" val="17368874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CB52838-C304-178A-333C-56A1174887B4}"/>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90BC35ED-F9E8-04EF-B08E-C4432444B26F}"/>
              </a:ext>
            </a:extLst>
          </p:cNvPr>
          <p:cNvSpPr>
            <a:spLocks noGrp="1"/>
          </p:cNvSpPr>
          <p:nvPr>
            <p:ph type="dt" sz="half" idx="10"/>
          </p:nvPr>
        </p:nvSpPr>
        <p:spPr/>
        <p:txBody>
          <a:bodyPr/>
          <a:lstStyle/>
          <a:p>
            <a:fld id="{37F60102-2832-4C9B-96D2-D824E0BF80E2}" type="datetimeFigureOut">
              <a:rPr kumimoji="1" lang="ja-JP" altLang="en-US" smtClean="0"/>
              <a:t>2026/6/4</a:t>
            </a:fld>
            <a:endParaRPr kumimoji="1" lang="ja-JP" altLang="en-US"/>
          </a:p>
        </p:txBody>
      </p:sp>
      <p:sp>
        <p:nvSpPr>
          <p:cNvPr id="4" name="フッター プレースホルダー 3">
            <a:extLst>
              <a:ext uri="{FF2B5EF4-FFF2-40B4-BE49-F238E27FC236}">
                <a16:creationId xmlns:a16="http://schemas.microsoft.com/office/drawing/2014/main" id="{84BBD542-9499-DC00-34DC-47B13E38EB0C}"/>
              </a:ext>
            </a:extLst>
          </p:cNvPr>
          <p:cNvSpPr>
            <a:spLocks noGrp="1"/>
          </p:cNvSpPr>
          <p:nvPr>
            <p:ph type="ftr" sz="quarter" idx="11"/>
          </p:nvPr>
        </p:nvSpPr>
        <p:spPr/>
        <p:txBody>
          <a:bodyPr/>
          <a:lstStyle/>
          <a:p>
            <a:endParaRPr kumimoji="1" lang="ja-JP" altLang="en-US"/>
          </a:p>
        </p:txBody>
      </p:sp>
      <p:sp>
        <p:nvSpPr>
          <p:cNvPr id="5" name="スライド番号プレースホルダー 4">
            <a:extLst>
              <a:ext uri="{FF2B5EF4-FFF2-40B4-BE49-F238E27FC236}">
                <a16:creationId xmlns:a16="http://schemas.microsoft.com/office/drawing/2014/main" id="{EF8C4C52-D928-9EF9-FD96-F6376FC4493B}"/>
              </a:ext>
            </a:extLst>
          </p:cNvPr>
          <p:cNvSpPr>
            <a:spLocks noGrp="1"/>
          </p:cNvSpPr>
          <p:nvPr>
            <p:ph type="sldNum" sz="quarter" idx="12"/>
          </p:nvPr>
        </p:nvSpPr>
        <p:spPr/>
        <p:txBody>
          <a:bodyPr/>
          <a:lstStyle/>
          <a:p>
            <a:fld id="{A937E896-F037-48AC-B065-9B602AABABBF}" type="slidenum">
              <a:rPr kumimoji="1" lang="ja-JP" altLang="en-US" smtClean="0"/>
              <a:t>‹#›</a:t>
            </a:fld>
            <a:endParaRPr kumimoji="1" lang="ja-JP" altLang="en-US"/>
          </a:p>
        </p:txBody>
      </p:sp>
    </p:spTree>
    <p:extLst>
      <p:ext uri="{BB962C8B-B14F-4D97-AF65-F5344CB8AC3E}">
        <p14:creationId xmlns:p14="http://schemas.microsoft.com/office/powerpoint/2010/main" val="7332699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71FACAB2-9A98-C1C9-9271-7788C82A9532}"/>
              </a:ext>
            </a:extLst>
          </p:cNvPr>
          <p:cNvSpPr>
            <a:spLocks noGrp="1"/>
          </p:cNvSpPr>
          <p:nvPr>
            <p:ph type="dt" sz="half" idx="10"/>
          </p:nvPr>
        </p:nvSpPr>
        <p:spPr/>
        <p:txBody>
          <a:bodyPr/>
          <a:lstStyle/>
          <a:p>
            <a:fld id="{37F60102-2832-4C9B-96D2-D824E0BF80E2}" type="datetimeFigureOut">
              <a:rPr kumimoji="1" lang="ja-JP" altLang="en-US" smtClean="0"/>
              <a:t>2026/6/4</a:t>
            </a:fld>
            <a:endParaRPr kumimoji="1" lang="ja-JP" altLang="en-US"/>
          </a:p>
        </p:txBody>
      </p:sp>
      <p:sp>
        <p:nvSpPr>
          <p:cNvPr id="3" name="フッター プレースホルダー 2">
            <a:extLst>
              <a:ext uri="{FF2B5EF4-FFF2-40B4-BE49-F238E27FC236}">
                <a16:creationId xmlns:a16="http://schemas.microsoft.com/office/drawing/2014/main" id="{3624A3B3-F69C-8C25-E282-963C6348255D}"/>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48915DF6-8756-7BD8-2732-2FD879588D79}"/>
              </a:ext>
            </a:extLst>
          </p:cNvPr>
          <p:cNvSpPr>
            <a:spLocks noGrp="1"/>
          </p:cNvSpPr>
          <p:nvPr>
            <p:ph type="sldNum" sz="quarter" idx="12"/>
          </p:nvPr>
        </p:nvSpPr>
        <p:spPr/>
        <p:txBody>
          <a:bodyPr/>
          <a:lstStyle/>
          <a:p>
            <a:fld id="{A937E896-F037-48AC-B065-9B602AABABBF}" type="slidenum">
              <a:rPr kumimoji="1" lang="ja-JP" altLang="en-US" smtClean="0"/>
              <a:t>‹#›</a:t>
            </a:fld>
            <a:endParaRPr kumimoji="1" lang="ja-JP" altLang="en-US"/>
          </a:p>
        </p:txBody>
      </p:sp>
    </p:spTree>
    <p:extLst>
      <p:ext uri="{BB962C8B-B14F-4D97-AF65-F5344CB8AC3E}">
        <p14:creationId xmlns:p14="http://schemas.microsoft.com/office/powerpoint/2010/main" val="179055434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1EC795B-B019-1014-EED1-498F45228F9B}"/>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A151D51A-C0D6-9EE7-8413-C1D2AF69BAD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9435B65D-B599-E963-84B6-68ABCB7C8E0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0448F366-60FD-E33F-D651-4E442235DA34}"/>
              </a:ext>
            </a:extLst>
          </p:cNvPr>
          <p:cNvSpPr>
            <a:spLocks noGrp="1"/>
          </p:cNvSpPr>
          <p:nvPr>
            <p:ph type="dt" sz="half" idx="10"/>
          </p:nvPr>
        </p:nvSpPr>
        <p:spPr/>
        <p:txBody>
          <a:bodyPr/>
          <a:lstStyle/>
          <a:p>
            <a:fld id="{37F60102-2832-4C9B-96D2-D824E0BF80E2}" type="datetimeFigureOut">
              <a:rPr kumimoji="1" lang="ja-JP" altLang="en-US" smtClean="0"/>
              <a:t>2026/6/4</a:t>
            </a:fld>
            <a:endParaRPr kumimoji="1" lang="ja-JP" altLang="en-US"/>
          </a:p>
        </p:txBody>
      </p:sp>
      <p:sp>
        <p:nvSpPr>
          <p:cNvPr id="6" name="フッター プレースホルダー 5">
            <a:extLst>
              <a:ext uri="{FF2B5EF4-FFF2-40B4-BE49-F238E27FC236}">
                <a16:creationId xmlns:a16="http://schemas.microsoft.com/office/drawing/2014/main" id="{1BBF7A0B-D550-4E54-1ACB-30D3005AD23F}"/>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014E0E1B-70AE-E730-E0C5-35962D067F96}"/>
              </a:ext>
            </a:extLst>
          </p:cNvPr>
          <p:cNvSpPr>
            <a:spLocks noGrp="1"/>
          </p:cNvSpPr>
          <p:nvPr>
            <p:ph type="sldNum" sz="quarter" idx="12"/>
          </p:nvPr>
        </p:nvSpPr>
        <p:spPr/>
        <p:txBody>
          <a:bodyPr/>
          <a:lstStyle/>
          <a:p>
            <a:fld id="{A937E896-F037-48AC-B065-9B602AABABBF}" type="slidenum">
              <a:rPr kumimoji="1" lang="ja-JP" altLang="en-US" smtClean="0"/>
              <a:t>‹#›</a:t>
            </a:fld>
            <a:endParaRPr kumimoji="1" lang="ja-JP" altLang="en-US"/>
          </a:p>
        </p:txBody>
      </p:sp>
    </p:spTree>
    <p:extLst>
      <p:ext uri="{BB962C8B-B14F-4D97-AF65-F5344CB8AC3E}">
        <p14:creationId xmlns:p14="http://schemas.microsoft.com/office/powerpoint/2010/main" val="18829688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95B7814-76CF-98EF-D494-004AE358774D}"/>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6F0C6045-43D3-77EA-BE3A-9429716EBB4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a:extLst>
              <a:ext uri="{FF2B5EF4-FFF2-40B4-BE49-F238E27FC236}">
                <a16:creationId xmlns:a16="http://schemas.microsoft.com/office/drawing/2014/main" id="{37D02A67-A0A6-7C32-1EC7-8B6AA4702F9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4B80E546-2EEB-BA74-8310-6CE73DA93BCB}"/>
              </a:ext>
            </a:extLst>
          </p:cNvPr>
          <p:cNvSpPr>
            <a:spLocks noGrp="1"/>
          </p:cNvSpPr>
          <p:nvPr>
            <p:ph type="dt" sz="half" idx="10"/>
          </p:nvPr>
        </p:nvSpPr>
        <p:spPr/>
        <p:txBody>
          <a:bodyPr/>
          <a:lstStyle/>
          <a:p>
            <a:fld id="{37F60102-2832-4C9B-96D2-D824E0BF80E2}" type="datetimeFigureOut">
              <a:rPr kumimoji="1" lang="ja-JP" altLang="en-US" smtClean="0"/>
              <a:t>2026/6/4</a:t>
            </a:fld>
            <a:endParaRPr kumimoji="1" lang="ja-JP" altLang="en-US"/>
          </a:p>
        </p:txBody>
      </p:sp>
      <p:sp>
        <p:nvSpPr>
          <p:cNvPr id="6" name="フッター プレースホルダー 5">
            <a:extLst>
              <a:ext uri="{FF2B5EF4-FFF2-40B4-BE49-F238E27FC236}">
                <a16:creationId xmlns:a16="http://schemas.microsoft.com/office/drawing/2014/main" id="{0A71A321-C551-36C9-92A1-2885DD38432E}"/>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4350FB17-299B-458E-941B-B5F2866E4723}"/>
              </a:ext>
            </a:extLst>
          </p:cNvPr>
          <p:cNvSpPr>
            <a:spLocks noGrp="1"/>
          </p:cNvSpPr>
          <p:nvPr>
            <p:ph type="sldNum" sz="quarter" idx="12"/>
          </p:nvPr>
        </p:nvSpPr>
        <p:spPr/>
        <p:txBody>
          <a:bodyPr/>
          <a:lstStyle/>
          <a:p>
            <a:fld id="{A937E896-F037-48AC-B065-9B602AABABBF}" type="slidenum">
              <a:rPr kumimoji="1" lang="ja-JP" altLang="en-US" smtClean="0"/>
              <a:t>‹#›</a:t>
            </a:fld>
            <a:endParaRPr kumimoji="1" lang="ja-JP" altLang="en-US"/>
          </a:p>
        </p:txBody>
      </p:sp>
    </p:spTree>
    <p:extLst>
      <p:ext uri="{BB962C8B-B14F-4D97-AF65-F5344CB8AC3E}">
        <p14:creationId xmlns:p14="http://schemas.microsoft.com/office/powerpoint/2010/main" val="161578828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AFB06080-D56A-C987-FE4F-A244C22CE62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EDE04629-C83C-DFD2-8433-B2E2CE08F61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D5B01732-A28B-1F68-AE6D-767256A8B47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37F60102-2832-4C9B-96D2-D824E0BF80E2}" type="datetimeFigureOut">
              <a:rPr kumimoji="1" lang="ja-JP" altLang="en-US" smtClean="0"/>
              <a:t>2026/6/4</a:t>
            </a:fld>
            <a:endParaRPr kumimoji="1" lang="ja-JP" altLang="en-US"/>
          </a:p>
        </p:txBody>
      </p:sp>
      <p:sp>
        <p:nvSpPr>
          <p:cNvPr id="5" name="フッター プレースホルダー 4">
            <a:extLst>
              <a:ext uri="{FF2B5EF4-FFF2-40B4-BE49-F238E27FC236}">
                <a16:creationId xmlns:a16="http://schemas.microsoft.com/office/drawing/2014/main" id="{9D67DA00-DBA0-3B52-37BB-60CD8DCD6A5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kumimoji="1" lang="ja-JP" altLang="en-US"/>
          </a:p>
        </p:txBody>
      </p:sp>
      <p:sp>
        <p:nvSpPr>
          <p:cNvPr id="6" name="スライド番号プレースホルダー 5">
            <a:extLst>
              <a:ext uri="{FF2B5EF4-FFF2-40B4-BE49-F238E27FC236}">
                <a16:creationId xmlns:a16="http://schemas.microsoft.com/office/drawing/2014/main" id="{31A36027-5053-1546-0906-163147F5591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A937E896-F037-48AC-B065-9B602AABABBF}" type="slidenum">
              <a:rPr kumimoji="1" lang="ja-JP" altLang="en-US" smtClean="0"/>
              <a:t>‹#›</a:t>
            </a:fld>
            <a:endParaRPr kumimoji="1" lang="ja-JP" altLang="en-US"/>
          </a:p>
        </p:txBody>
      </p:sp>
    </p:spTree>
    <p:extLst>
      <p:ext uri="{BB962C8B-B14F-4D97-AF65-F5344CB8AC3E}">
        <p14:creationId xmlns:p14="http://schemas.microsoft.com/office/powerpoint/2010/main" val="84761124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7" name="直線コネクタ 6">
            <a:extLst>
              <a:ext uri="{FF2B5EF4-FFF2-40B4-BE49-F238E27FC236}">
                <a16:creationId xmlns:a16="http://schemas.microsoft.com/office/drawing/2014/main" id="{CDF5C6DC-F4DF-E989-E223-FBACEC261063}"/>
              </a:ext>
            </a:extLst>
          </p:cNvPr>
          <p:cNvCxnSpPr>
            <a:cxnSpLocks/>
          </p:cNvCxnSpPr>
          <p:nvPr/>
        </p:nvCxnSpPr>
        <p:spPr>
          <a:xfrm>
            <a:off x="1391018" y="239648"/>
            <a:ext cx="10637023" cy="2399"/>
          </a:xfrm>
          <a:prstGeom prst="line">
            <a:avLst/>
          </a:prstGeom>
          <a:ln w="76200">
            <a:solidFill>
              <a:srgbClr val="0396D2"/>
            </a:solidFill>
          </a:ln>
        </p:spPr>
        <p:style>
          <a:lnRef idx="2">
            <a:schemeClr val="accent1"/>
          </a:lnRef>
          <a:fillRef idx="0">
            <a:schemeClr val="accent1"/>
          </a:fillRef>
          <a:effectRef idx="1">
            <a:schemeClr val="accent1"/>
          </a:effectRef>
          <a:fontRef idx="minor">
            <a:schemeClr val="tx1"/>
          </a:fontRef>
        </p:style>
      </p:cxnSp>
      <p:cxnSp>
        <p:nvCxnSpPr>
          <p:cNvPr id="8" name="直線コネクタ 7">
            <a:extLst>
              <a:ext uri="{FF2B5EF4-FFF2-40B4-BE49-F238E27FC236}">
                <a16:creationId xmlns:a16="http://schemas.microsoft.com/office/drawing/2014/main" id="{24E90D70-7B1F-FD01-439C-1F45EDEF4215}"/>
              </a:ext>
            </a:extLst>
          </p:cNvPr>
          <p:cNvCxnSpPr>
            <a:cxnSpLocks/>
          </p:cNvCxnSpPr>
          <p:nvPr/>
        </p:nvCxnSpPr>
        <p:spPr>
          <a:xfrm>
            <a:off x="125458" y="6684648"/>
            <a:ext cx="10820593" cy="0"/>
          </a:xfrm>
          <a:prstGeom prst="line">
            <a:avLst/>
          </a:prstGeom>
          <a:ln w="76200">
            <a:solidFill>
              <a:srgbClr val="EE8943"/>
            </a:solidFill>
          </a:ln>
        </p:spPr>
        <p:style>
          <a:lnRef idx="2">
            <a:schemeClr val="accent1"/>
          </a:lnRef>
          <a:fillRef idx="0">
            <a:schemeClr val="accent1"/>
          </a:fillRef>
          <a:effectRef idx="1">
            <a:schemeClr val="accent1"/>
          </a:effectRef>
          <a:fontRef idx="minor">
            <a:schemeClr val="tx1"/>
          </a:fontRef>
        </p:style>
      </p:cxnSp>
      <p:sp>
        <p:nvSpPr>
          <p:cNvPr id="9" name="正方形/長方形 8">
            <a:extLst>
              <a:ext uri="{FF2B5EF4-FFF2-40B4-BE49-F238E27FC236}">
                <a16:creationId xmlns:a16="http://schemas.microsoft.com/office/drawing/2014/main" id="{3E079934-6C62-2D77-B67E-14221463AC8B}"/>
              </a:ext>
            </a:extLst>
          </p:cNvPr>
          <p:cNvSpPr/>
          <p:nvPr/>
        </p:nvSpPr>
        <p:spPr>
          <a:xfrm>
            <a:off x="1159702" y="546848"/>
            <a:ext cx="4977604" cy="510988"/>
          </a:xfrm>
          <a:prstGeom prst="rect">
            <a:avLst/>
          </a:prstGeom>
          <a:solidFill>
            <a:srgbClr val="0396D2"/>
          </a:solidFill>
          <a:ln>
            <a:no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ja-JP" altLang="en-US" sz="1600">
                <a:latin typeface="Meiryo UI" panose="020B0604030504040204" pitchFamily="50" charset="-128"/>
                <a:ea typeface="Meiryo UI" panose="020B0604030504040204" pitchFamily="50" charset="-128"/>
              </a:rPr>
              <a:t>申請内容のタイトル</a:t>
            </a:r>
            <a:endParaRPr lang="en-US" altLang="ja-JP" sz="1600">
              <a:latin typeface="Meiryo UI" panose="020B0604030504040204" pitchFamily="50" charset="-128"/>
              <a:ea typeface="Meiryo UI" panose="020B0604030504040204" pitchFamily="50" charset="-128"/>
            </a:endParaRPr>
          </a:p>
          <a:p>
            <a:r>
              <a:rPr kumimoji="1" lang="en-US" altLang="ja-JP" sz="1200">
                <a:latin typeface="Meiryo UI" panose="020B0604030504040204" pitchFamily="50" charset="-128"/>
                <a:ea typeface="Meiryo UI" panose="020B0604030504040204" pitchFamily="50" charset="-128"/>
              </a:rPr>
              <a:t>【</a:t>
            </a:r>
            <a:r>
              <a:rPr kumimoji="1" lang="ja-JP" altLang="en-US" sz="1200">
                <a:latin typeface="Meiryo UI" panose="020B0604030504040204" pitchFamily="50" charset="-128"/>
                <a:ea typeface="Meiryo UI" panose="020B0604030504040204" pitchFamily="50" charset="-128"/>
              </a:rPr>
              <a:t>申請者名等</a:t>
            </a:r>
            <a:r>
              <a:rPr kumimoji="1" lang="en-US" altLang="ja-JP" sz="1200">
                <a:latin typeface="Meiryo UI" panose="020B0604030504040204" pitchFamily="50" charset="-128"/>
                <a:ea typeface="Meiryo UI" panose="020B0604030504040204" pitchFamily="50" charset="-128"/>
              </a:rPr>
              <a:t>】</a:t>
            </a:r>
            <a:endParaRPr kumimoji="1" lang="ja-JP" altLang="en-US" sz="1200">
              <a:latin typeface="Meiryo UI" panose="020B0604030504040204" pitchFamily="50" charset="-128"/>
              <a:ea typeface="Meiryo UI" panose="020B0604030504040204" pitchFamily="50" charset="-128"/>
            </a:endParaRPr>
          </a:p>
        </p:txBody>
      </p:sp>
      <p:sp>
        <p:nvSpPr>
          <p:cNvPr id="10" name="正方形/長方形 9">
            <a:extLst>
              <a:ext uri="{FF2B5EF4-FFF2-40B4-BE49-F238E27FC236}">
                <a16:creationId xmlns:a16="http://schemas.microsoft.com/office/drawing/2014/main" id="{AEEDAAEC-9C1B-3CC6-A56E-E57AF8EAA3B3}"/>
              </a:ext>
            </a:extLst>
          </p:cNvPr>
          <p:cNvSpPr/>
          <p:nvPr/>
        </p:nvSpPr>
        <p:spPr>
          <a:xfrm>
            <a:off x="8934675" y="546848"/>
            <a:ext cx="3052482" cy="510988"/>
          </a:xfrm>
          <a:prstGeom prst="rect">
            <a:avLst/>
          </a:prstGeom>
          <a:solidFill>
            <a:schemeClr val="bg1">
              <a:lumMod val="85000"/>
            </a:schemeClr>
          </a:solidFill>
          <a:ln>
            <a:no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1400" dirty="0">
                <a:solidFill>
                  <a:schemeClr val="tx1"/>
                </a:solidFill>
                <a:latin typeface="Meiryo UI" panose="020B0604030504040204" pitchFamily="50" charset="-128"/>
                <a:ea typeface="Meiryo UI" panose="020B0604030504040204" pitchFamily="50" charset="-128"/>
              </a:rPr>
              <a:t>地域名称</a:t>
            </a:r>
          </a:p>
        </p:txBody>
      </p:sp>
      <p:sp>
        <p:nvSpPr>
          <p:cNvPr id="11" name="正方形/長方形 10">
            <a:extLst>
              <a:ext uri="{FF2B5EF4-FFF2-40B4-BE49-F238E27FC236}">
                <a16:creationId xmlns:a16="http://schemas.microsoft.com/office/drawing/2014/main" id="{0A33C7A3-388E-0A07-FAA8-9C3C0CEB1817}"/>
              </a:ext>
            </a:extLst>
          </p:cNvPr>
          <p:cNvSpPr/>
          <p:nvPr/>
        </p:nvSpPr>
        <p:spPr>
          <a:xfrm>
            <a:off x="6267955" y="546848"/>
            <a:ext cx="2578051" cy="510988"/>
          </a:xfrm>
          <a:prstGeom prst="rect">
            <a:avLst/>
          </a:prstGeom>
          <a:solidFill>
            <a:schemeClr val="bg1">
              <a:lumMod val="85000"/>
            </a:schemeClr>
          </a:solidFill>
          <a:ln>
            <a:no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1400" dirty="0">
                <a:solidFill>
                  <a:schemeClr val="tx1"/>
                </a:solidFill>
                <a:latin typeface="Meiryo UI" panose="020B0604030504040204" pitchFamily="50" charset="-128"/>
                <a:ea typeface="Meiryo UI" panose="020B0604030504040204" pitchFamily="50" charset="-128"/>
              </a:rPr>
              <a:t>エッセンシャルサービスの業種</a:t>
            </a:r>
          </a:p>
        </p:txBody>
      </p:sp>
      <p:sp>
        <p:nvSpPr>
          <p:cNvPr id="12" name="正方形/長方形 11">
            <a:extLst>
              <a:ext uri="{FF2B5EF4-FFF2-40B4-BE49-F238E27FC236}">
                <a16:creationId xmlns:a16="http://schemas.microsoft.com/office/drawing/2014/main" id="{2FD05FA6-8294-3D91-FA28-0068881348AB}"/>
              </a:ext>
            </a:extLst>
          </p:cNvPr>
          <p:cNvSpPr/>
          <p:nvPr/>
        </p:nvSpPr>
        <p:spPr>
          <a:xfrm>
            <a:off x="259882" y="1359726"/>
            <a:ext cx="11479399" cy="878537"/>
          </a:xfrm>
          <a:prstGeom prst="rect">
            <a:avLst/>
          </a:prstGeom>
          <a:solidFill>
            <a:schemeClr val="bg1">
              <a:lumMod val="85000"/>
            </a:schemeClr>
          </a:solidFill>
          <a:ln>
            <a:no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1400" dirty="0">
                <a:solidFill>
                  <a:schemeClr val="tx1"/>
                </a:solidFill>
                <a:latin typeface="Meiryo UI" panose="020B0604030504040204" pitchFamily="50" charset="-128"/>
                <a:ea typeface="Meiryo UI" panose="020B0604030504040204" pitchFamily="50" charset="-128"/>
              </a:rPr>
              <a:t>申請している実証事業の概要を記載してください</a:t>
            </a:r>
            <a:endParaRPr kumimoji="1" lang="en-US" altLang="ja-JP" sz="1400" dirty="0">
              <a:solidFill>
                <a:schemeClr val="tx1"/>
              </a:solidFill>
              <a:latin typeface="Meiryo UI" panose="020B0604030504040204" pitchFamily="50" charset="-128"/>
              <a:ea typeface="Meiryo UI" panose="020B0604030504040204" pitchFamily="50" charset="-128"/>
            </a:endParaRPr>
          </a:p>
          <a:p>
            <a:r>
              <a:rPr lang="en-US" altLang="ja-JP" sz="1400" dirty="0">
                <a:solidFill>
                  <a:schemeClr val="tx1"/>
                </a:solidFill>
                <a:latin typeface="Meiryo UI" panose="020B0604030504040204" pitchFamily="50" charset="-128"/>
                <a:ea typeface="Meiryo UI" panose="020B0604030504040204" pitchFamily="50" charset="-128"/>
              </a:rPr>
              <a:t>※2~3</a:t>
            </a:r>
            <a:r>
              <a:rPr lang="ja-JP" altLang="en-US" sz="1400" dirty="0">
                <a:solidFill>
                  <a:schemeClr val="tx1"/>
                </a:solidFill>
                <a:latin typeface="Meiryo UI" panose="020B0604030504040204" pitchFamily="50" charset="-128"/>
                <a:ea typeface="Meiryo UI" panose="020B0604030504040204" pitchFamily="50" charset="-128"/>
              </a:rPr>
              <a:t>行程度の文章で記載</a:t>
            </a:r>
            <a:endParaRPr kumimoji="1" lang="ja-JP" altLang="en-US" sz="1400" dirty="0">
              <a:solidFill>
                <a:schemeClr val="tx1"/>
              </a:solidFill>
              <a:latin typeface="Meiryo UI" panose="020B0604030504040204" pitchFamily="50" charset="-128"/>
              <a:ea typeface="Meiryo UI" panose="020B0604030504040204" pitchFamily="50" charset="-128"/>
            </a:endParaRPr>
          </a:p>
        </p:txBody>
      </p:sp>
      <p:sp>
        <p:nvSpPr>
          <p:cNvPr id="13" name="正方形/長方形 12">
            <a:extLst>
              <a:ext uri="{FF2B5EF4-FFF2-40B4-BE49-F238E27FC236}">
                <a16:creationId xmlns:a16="http://schemas.microsoft.com/office/drawing/2014/main" id="{6A8998BD-BE3C-3D0D-3D68-45A3D3DB013D}"/>
              </a:ext>
            </a:extLst>
          </p:cNvPr>
          <p:cNvSpPr/>
          <p:nvPr/>
        </p:nvSpPr>
        <p:spPr>
          <a:xfrm>
            <a:off x="6779347" y="2737219"/>
            <a:ext cx="4642300" cy="3573930"/>
          </a:xfrm>
          <a:prstGeom prst="rect">
            <a:avLst/>
          </a:prstGeom>
          <a:no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ja-JP" altLang="en-US" sz="1400" dirty="0">
                <a:solidFill>
                  <a:schemeClr val="tx1"/>
                </a:solidFill>
                <a:latin typeface="Meiryo UI" panose="020B0604030504040204" pitchFamily="50" charset="-128"/>
                <a:ea typeface="Meiryo UI" panose="020B0604030504040204" pitchFamily="50" charset="-128"/>
              </a:rPr>
              <a:t>以下に類する画像データ等を貼付ください（</a:t>
            </a:r>
            <a:r>
              <a:rPr lang="en-US" altLang="ja-JP" sz="1400" dirty="0">
                <a:solidFill>
                  <a:schemeClr val="tx1"/>
                </a:solidFill>
                <a:latin typeface="Meiryo UI" panose="020B0604030504040204" pitchFamily="50" charset="-128"/>
                <a:ea typeface="Meiryo UI" panose="020B0604030504040204" pitchFamily="50" charset="-128"/>
              </a:rPr>
              <a:t>1</a:t>
            </a:r>
            <a:r>
              <a:rPr lang="ja-JP" altLang="en-US" sz="1400" dirty="0">
                <a:solidFill>
                  <a:schemeClr val="tx1"/>
                </a:solidFill>
                <a:latin typeface="Meiryo UI" panose="020B0604030504040204" pitchFamily="50" charset="-128"/>
                <a:ea typeface="Meiryo UI" panose="020B0604030504040204" pitchFamily="50" charset="-128"/>
              </a:rPr>
              <a:t>～</a:t>
            </a:r>
            <a:r>
              <a:rPr lang="en-US" altLang="ja-JP" sz="1400" dirty="0">
                <a:solidFill>
                  <a:schemeClr val="tx1"/>
                </a:solidFill>
                <a:latin typeface="Meiryo UI" panose="020B0604030504040204" pitchFamily="50" charset="-128"/>
                <a:ea typeface="Meiryo UI" panose="020B0604030504040204" pitchFamily="50" charset="-128"/>
              </a:rPr>
              <a:t>3</a:t>
            </a:r>
            <a:r>
              <a:rPr lang="ja-JP" altLang="en-US" sz="1400" dirty="0">
                <a:solidFill>
                  <a:schemeClr val="tx1"/>
                </a:solidFill>
                <a:latin typeface="Meiryo UI" panose="020B0604030504040204" pitchFamily="50" charset="-128"/>
                <a:ea typeface="Meiryo UI" panose="020B0604030504040204" pitchFamily="50" charset="-128"/>
              </a:rPr>
              <a:t>枚）</a:t>
            </a:r>
            <a:endParaRPr lang="en-US" altLang="ja-JP" sz="1400" dirty="0">
              <a:solidFill>
                <a:schemeClr val="tx1"/>
              </a:solidFill>
              <a:latin typeface="Meiryo UI" panose="020B0604030504040204" pitchFamily="50" charset="-128"/>
              <a:ea typeface="Meiryo UI" panose="020B0604030504040204" pitchFamily="50" charset="-128"/>
            </a:endParaRPr>
          </a:p>
          <a:p>
            <a:pPr algn="ctr"/>
            <a:endParaRPr lang="en-US" altLang="ja-JP" sz="1400" dirty="0">
              <a:solidFill>
                <a:schemeClr val="tx1"/>
              </a:solidFill>
              <a:latin typeface="Meiryo UI" panose="020B0604030504040204" pitchFamily="50" charset="-128"/>
              <a:ea typeface="Meiryo UI" panose="020B0604030504040204" pitchFamily="50" charset="-128"/>
            </a:endParaRPr>
          </a:p>
          <a:p>
            <a:pPr algn="ctr"/>
            <a:r>
              <a:rPr kumimoji="1" lang="ja-JP" altLang="en-US" sz="1400" dirty="0">
                <a:solidFill>
                  <a:schemeClr val="tx1"/>
                </a:solidFill>
                <a:latin typeface="Meiryo UI" panose="020B0604030504040204" pitchFamily="50" charset="-128"/>
                <a:ea typeface="Meiryo UI" panose="020B0604030504040204" pitchFamily="50" charset="-128"/>
              </a:rPr>
              <a:t>・取組のイメージが理解できるもの</a:t>
            </a:r>
            <a:endParaRPr kumimoji="1" lang="en-US" altLang="ja-JP" sz="1400" dirty="0">
              <a:solidFill>
                <a:schemeClr val="tx1"/>
              </a:solidFill>
              <a:latin typeface="Meiryo UI" panose="020B0604030504040204" pitchFamily="50" charset="-128"/>
              <a:ea typeface="Meiryo UI" panose="020B0604030504040204" pitchFamily="50" charset="-128"/>
            </a:endParaRPr>
          </a:p>
          <a:p>
            <a:pPr algn="ctr"/>
            <a:r>
              <a:rPr lang="ja-JP" altLang="en-US" sz="1400" dirty="0">
                <a:solidFill>
                  <a:schemeClr val="tx1"/>
                </a:solidFill>
                <a:latin typeface="Meiryo UI" panose="020B0604030504040204" pitchFamily="50" charset="-128"/>
                <a:ea typeface="Meiryo UI" panose="020B0604030504040204" pitchFamily="50" charset="-128"/>
              </a:rPr>
              <a:t>・地域のエッセンシャルサービス供給の現状が理解できるもの</a:t>
            </a:r>
            <a:endParaRPr lang="en-US" altLang="ja-JP" sz="1400" dirty="0">
              <a:solidFill>
                <a:schemeClr val="tx1"/>
              </a:solidFill>
              <a:latin typeface="Meiryo UI" panose="020B0604030504040204" pitchFamily="50" charset="-128"/>
              <a:ea typeface="Meiryo UI" panose="020B0604030504040204" pitchFamily="50" charset="-128"/>
            </a:endParaRPr>
          </a:p>
          <a:p>
            <a:pPr algn="ctr"/>
            <a:r>
              <a:rPr kumimoji="1" lang="ja-JP" altLang="en-US" sz="1400" dirty="0">
                <a:solidFill>
                  <a:schemeClr val="tx1"/>
                </a:solidFill>
                <a:latin typeface="Meiryo UI" panose="020B0604030504040204" pitchFamily="50" charset="-128"/>
                <a:ea typeface="Meiryo UI" panose="020B0604030504040204" pitchFamily="50" charset="-128"/>
              </a:rPr>
              <a:t>・取組後の状況がイメージできるもの</a:t>
            </a:r>
            <a:endParaRPr kumimoji="1" lang="en-US" altLang="ja-JP" sz="1400" dirty="0">
              <a:solidFill>
                <a:schemeClr val="tx1"/>
              </a:solidFill>
              <a:latin typeface="Meiryo UI" panose="020B0604030504040204" pitchFamily="50" charset="-128"/>
              <a:ea typeface="Meiryo UI" panose="020B0604030504040204" pitchFamily="50" charset="-128"/>
            </a:endParaRPr>
          </a:p>
          <a:p>
            <a:pPr algn="ctr"/>
            <a:r>
              <a:rPr lang="ja-JP" altLang="en-US" sz="1400" dirty="0">
                <a:solidFill>
                  <a:schemeClr val="tx1"/>
                </a:solidFill>
                <a:latin typeface="Meiryo UI" panose="020B0604030504040204" pitchFamily="50" charset="-128"/>
                <a:ea typeface="Meiryo UI" panose="020B0604030504040204" pitchFamily="50" charset="-128"/>
              </a:rPr>
              <a:t>・地域の特色や魅力が伝わるもの　等</a:t>
            </a:r>
            <a:endParaRPr kumimoji="1" lang="ja-JP" altLang="en-US" sz="1400" dirty="0">
              <a:solidFill>
                <a:schemeClr val="tx1"/>
              </a:solidFill>
              <a:latin typeface="Meiryo UI" panose="020B0604030504040204" pitchFamily="50" charset="-128"/>
              <a:ea typeface="Meiryo UI" panose="020B0604030504040204" pitchFamily="50" charset="-128"/>
            </a:endParaRPr>
          </a:p>
        </p:txBody>
      </p:sp>
      <p:sp>
        <p:nvSpPr>
          <p:cNvPr id="20" name="テキスト ボックス 19">
            <a:extLst>
              <a:ext uri="{FF2B5EF4-FFF2-40B4-BE49-F238E27FC236}">
                <a16:creationId xmlns:a16="http://schemas.microsoft.com/office/drawing/2014/main" id="{41A66BC4-D065-0D80-6513-95707B7E4462}"/>
              </a:ext>
            </a:extLst>
          </p:cNvPr>
          <p:cNvSpPr txBox="1"/>
          <p:nvPr/>
        </p:nvSpPr>
        <p:spPr>
          <a:xfrm>
            <a:off x="206801" y="2378619"/>
            <a:ext cx="1733167" cy="307777"/>
          </a:xfrm>
          <a:prstGeom prst="rect">
            <a:avLst/>
          </a:prstGeom>
          <a:noFill/>
        </p:spPr>
        <p:txBody>
          <a:bodyPr wrap="none" rtlCol="0">
            <a:spAutoFit/>
          </a:bodyPr>
          <a:lstStyle/>
          <a:p>
            <a:r>
              <a:rPr kumimoji="1" lang="ja-JP" altLang="en-US" sz="1400" b="1">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rPr>
              <a:t>◆地域の現状と課題</a:t>
            </a:r>
          </a:p>
        </p:txBody>
      </p:sp>
      <p:sp>
        <p:nvSpPr>
          <p:cNvPr id="21" name="正方形/長方形 20">
            <a:extLst>
              <a:ext uri="{FF2B5EF4-FFF2-40B4-BE49-F238E27FC236}">
                <a16:creationId xmlns:a16="http://schemas.microsoft.com/office/drawing/2014/main" id="{BF79AD28-6BBA-0BAB-4159-E103C0FEF44B}"/>
              </a:ext>
            </a:extLst>
          </p:cNvPr>
          <p:cNvSpPr/>
          <p:nvPr/>
        </p:nvSpPr>
        <p:spPr>
          <a:xfrm>
            <a:off x="9193451" y="331694"/>
            <a:ext cx="757238" cy="134471"/>
          </a:xfrm>
          <a:prstGeom prst="rect">
            <a:avLst/>
          </a:prstGeom>
          <a:solidFill>
            <a:schemeClr val="tx1">
              <a:lumMod val="50000"/>
              <a:lumOff val="50000"/>
            </a:schemeClr>
          </a:solidFill>
          <a:ln>
            <a:no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1100" b="1">
                <a:latin typeface="Meiryo UI" panose="020B0604030504040204" pitchFamily="50" charset="-128"/>
                <a:ea typeface="Meiryo UI" panose="020B0604030504040204" pitchFamily="50" charset="-128"/>
              </a:rPr>
              <a:t>申請類型</a:t>
            </a:r>
          </a:p>
        </p:txBody>
      </p:sp>
      <p:sp>
        <p:nvSpPr>
          <p:cNvPr id="22" name="正方形/長方形 21">
            <a:extLst>
              <a:ext uri="{FF2B5EF4-FFF2-40B4-BE49-F238E27FC236}">
                <a16:creationId xmlns:a16="http://schemas.microsoft.com/office/drawing/2014/main" id="{2FAA3E41-AB7B-B126-7335-448BDE01D19E}"/>
              </a:ext>
            </a:extLst>
          </p:cNvPr>
          <p:cNvSpPr/>
          <p:nvPr/>
        </p:nvSpPr>
        <p:spPr>
          <a:xfrm>
            <a:off x="206801" y="2737219"/>
            <a:ext cx="6346265" cy="1574805"/>
          </a:xfrm>
          <a:prstGeom prst="rect">
            <a:avLst/>
          </a:prstGeom>
          <a:solidFill>
            <a:schemeClr val="bg1">
              <a:lumMod val="95000"/>
            </a:schemeClr>
          </a:solidFill>
          <a:ln>
            <a:no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1400" dirty="0">
                <a:solidFill>
                  <a:schemeClr val="tx1"/>
                </a:solidFill>
                <a:latin typeface="Meiryo UI" panose="020B0604030504040204" pitchFamily="50" charset="-128"/>
                <a:ea typeface="Meiryo UI" panose="020B0604030504040204" pitchFamily="50" charset="-128"/>
              </a:rPr>
              <a:t>本実証内容の背景にある</a:t>
            </a:r>
            <a:endParaRPr kumimoji="1" lang="en-US" altLang="ja-JP" sz="1400" dirty="0">
              <a:solidFill>
                <a:schemeClr val="tx1"/>
              </a:solidFill>
              <a:latin typeface="Meiryo UI" panose="020B0604030504040204" pitchFamily="50" charset="-128"/>
              <a:ea typeface="Meiryo UI" panose="020B0604030504040204" pitchFamily="50" charset="-128"/>
            </a:endParaRPr>
          </a:p>
          <a:p>
            <a:r>
              <a:rPr lang="ja-JP" altLang="en-US" sz="1400" dirty="0">
                <a:solidFill>
                  <a:schemeClr val="tx1"/>
                </a:solidFill>
                <a:latin typeface="Meiryo UI" panose="020B0604030504040204" pitchFamily="50" charset="-128"/>
                <a:ea typeface="Meiryo UI" panose="020B0604030504040204" pitchFamily="50" charset="-128"/>
              </a:rPr>
              <a:t>地域の</a:t>
            </a:r>
            <a:r>
              <a:rPr lang="en-US" altLang="ja-JP" sz="1400" dirty="0">
                <a:solidFill>
                  <a:schemeClr val="tx1"/>
                </a:solidFill>
                <a:latin typeface="Meiryo UI" panose="020B0604030504040204" pitchFamily="50" charset="-128"/>
                <a:ea typeface="Meiryo UI" panose="020B0604030504040204" pitchFamily="50" charset="-128"/>
              </a:rPr>
              <a:t>ES</a:t>
            </a:r>
            <a:r>
              <a:rPr lang="ja-JP" altLang="en-US" sz="1400" dirty="0">
                <a:solidFill>
                  <a:schemeClr val="tx1"/>
                </a:solidFill>
                <a:latin typeface="Meiryo UI" panose="020B0604030504040204" pitchFamily="50" charset="-128"/>
                <a:ea typeface="Meiryo UI" panose="020B0604030504040204" pitchFamily="50" charset="-128"/>
              </a:rPr>
              <a:t>の状況や問題・課題点等を記載してください。</a:t>
            </a:r>
            <a:endParaRPr lang="en-US" altLang="ja-JP" sz="1400" dirty="0">
              <a:solidFill>
                <a:schemeClr val="tx1"/>
              </a:solidFill>
              <a:latin typeface="Meiryo UI" panose="020B0604030504040204" pitchFamily="50" charset="-128"/>
              <a:ea typeface="Meiryo UI" panose="020B0604030504040204" pitchFamily="50" charset="-128"/>
            </a:endParaRPr>
          </a:p>
          <a:p>
            <a:r>
              <a:rPr kumimoji="1" lang="ja-JP" altLang="en-US" sz="1400" dirty="0">
                <a:solidFill>
                  <a:schemeClr val="tx1"/>
                </a:solidFill>
                <a:latin typeface="Meiryo UI" panose="020B0604030504040204" pitchFamily="50" charset="-128"/>
                <a:ea typeface="Meiryo UI" panose="020B0604030504040204" pitchFamily="50" charset="-128"/>
              </a:rPr>
              <a:t>（どのような地域に、どのような</a:t>
            </a:r>
            <a:r>
              <a:rPr kumimoji="1" lang="en-US" altLang="ja-JP" sz="1400" dirty="0">
                <a:solidFill>
                  <a:schemeClr val="tx1"/>
                </a:solidFill>
                <a:latin typeface="Meiryo UI" panose="020B0604030504040204" pitchFamily="50" charset="-128"/>
                <a:ea typeface="Meiryo UI" panose="020B0604030504040204" pitchFamily="50" charset="-128"/>
              </a:rPr>
              <a:t>ES</a:t>
            </a:r>
            <a:r>
              <a:rPr kumimoji="1" lang="ja-JP" altLang="en-US" sz="1400" dirty="0">
                <a:solidFill>
                  <a:schemeClr val="tx1"/>
                </a:solidFill>
                <a:latin typeface="Meiryo UI" panose="020B0604030504040204" pitchFamily="50" charset="-128"/>
                <a:ea typeface="Meiryo UI" panose="020B0604030504040204" pitchFamily="50" charset="-128"/>
              </a:rPr>
              <a:t>を提供するのか、その背景はなにか、</a:t>
            </a:r>
            <a:endParaRPr kumimoji="1" lang="en-US" altLang="ja-JP" sz="1400" dirty="0">
              <a:solidFill>
                <a:schemeClr val="tx1"/>
              </a:solidFill>
              <a:latin typeface="Meiryo UI" panose="020B0604030504040204" pitchFamily="50" charset="-128"/>
              <a:ea typeface="Meiryo UI" panose="020B0604030504040204" pitchFamily="50" charset="-128"/>
            </a:endParaRPr>
          </a:p>
          <a:p>
            <a:r>
              <a:rPr kumimoji="1" lang="ja-JP" altLang="en-US" sz="1400" dirty="0">
                <a:solidFill>
                  <a:schemeClr val="tx1"/>
                </a:solidFill>
                <a:latin typeface="Meiryo UI" panose="020B0604030504040204" pitchFamily="50" charset="-128"/>
                <a:ea typeface="Meiryo UI" panose="020B0604030504040204" pitchFamily="50" charset="-128"/>
              </a:rPr>
              <a:t>の</a:t>
            </a:r>
            <a:r>
              <a:rPr kumimoji="1" lang="en-US" altLang="ja-JP" sz="1400" dirty="0">
                <a:solidFill>
                  <a:schemeClr val="tx1"/>
                </a:solidFill>
                <a:latin typeface="Meiryo UI" panose="020B0604030504040204" pitchFamily="50" charset="-128"/>
                <a:ea typeface="Meiryo UI" panose="020B0604030504040204" pitchFamily="50" charset="-128"/>
              </a:rPr>
              <a:t>3</a:t>
            </a:r>
            <a:r>
              <a:rPr kumimoji="1" lang="ja-JP" altLang="en-US" sz="1400" dirty="0">
                <a:solidFill>
                  <a:schemeClr val="tx1"/>
                </a:solidFill>
                <a:latin typeface="Meiryo UI" panose="020B0604030504040204" pitchFamily="50" charset="-128"/>
                <a:ea typeface="Meiryo UI" panose="020B0604030504040204" pitchFamily="50" charset="-128"/>
              </a:rPr>
              <a:t>点がわかるよう記載してください）</a:t>
            </a:r>
            <a:endParaRPr kumimoji="1" lang="en-US" altLang="ja-JP" sz="1400" dirty="0">
              <a:solidFill>
                <a:schemeClr val="tx1"/>
              </a:solidFill>
              <a:latin typeface="Meiryo UI" panose="020B0604030504040204" pitchFamily="50" charset="-128"/>
              <a:ea typeface="Meiryo UI" panose="020B0604030504040204" pitchFamily="50" charset="-128"/>
            </a:endParaRPr>
          </a:p>
          <a:p>
            <a:r>
              <a:rPr lang="en-US" altLang="ja-JP" sz="1400" dirty="0">
                <a:solidFill>
                  <a:schemeClr val="tx1"/>
                </a:solidFill>
                <a:latin typeface="Meiryo UI" panose="020B0604030504040204" pitchFamily="50" charset="-128"/>
                <a:ea typeface="Meiryo UI" panose="020B0604030504040204" pitchFamily="50" charset="-128"/>
              </a:rPr>
              <a:t>※</a:t>
            </a:r>
            <a:r>
              <a:rPr lang="ja-JP" altLang="en-US" sz="1400" dirty="0">
                <a:solidFill>
                  <a:schemeClr val="tx1"/>
                </a:solidFill>
                <a:latin typeface="Meiryo UI" panose="020B0604030504040204" pitchFamily="50" charset="-128"/>
                <a:ea typeface="Meiryo UI" panose="020B0604030504040204" pitchFamily="50" charset="-128"/>
              </a:rPr>
              <a:t>５～７行程度の文章で記載。</a:t>
            </a:r>
            <a:endParaRPr kumimoji="1" lang="ja-JP" altLang="en-US" sz="1400" dirty="0">
              <a:solidFill>
                <a:schemeClr val="tx1"/>
              </a:solidFill>
              <a:latin typeface="Meiryo UI" panose="020B0604030504040204" pitchFamily="50" charset="-128"/>
              <a:ea typeface="Meiryo UI" panose="020B0604030504040204" pitchFamily="50" charset="-128"/>
            </a:endParaRPr>
          </a:p>
        </p:txBody>
      </p:sp>
      <p:sp>
        <p:nvSpPr>
          <p:cNvPr id="23" name="テキスト ボックス 22">
            <a:extLst>
              <a:ext uri="{FF2B5EF4-FFF2-40B4-BE49-F238E27FC236}">
                <a16:creationId xmlns:a16="http://schemas.microsoft.com/office/drawing/2014/main" id="{C13161A6-C6EB-27C7-86CE-7FAB8F3F796B}"/>
              </a:ext>
            </a:extLst>
          </p:cNvPr>
          <p:cNvSpPr txBox="1"/>
          <p:nvPr/>
        </p:nvSpPr>
        <p:spPr>
          <a:xfrm>
            <a:off x="206801" y="4434558"/>
            <a:ext cx="2145139" cy="307777"/>
          </a:xfrm>
          <a:prstGeom prst="rect">
            <a:avLst/>
          </a:prstGeom>
          <a:noFill/>
        </p:spPr>
        <p:txBody>
          <a:bodyPr wrap="none" rtlCol="0">
            <a:spAutoFit/>
          </a:bodyPr>
          <a:lstStyle/>
          <a:p>
            <a:r>
              <a:rPr kumimoji="1" lang="ja-JP" altLang="en-US" sz="1400" b="1">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rPr>
              <a:t>◆効率化の取組（概要）</a:t>
            </a:r>
          </a:p>
        </p:txBody>
      </p:sp>
      <p:sp>
        <p:nvSpPr>
          <p:cNvPr id="24" name="正方形/長方形 23">
            <a:extLst>
              <a:ext uri="{FF2B5EF4-FFF2-40B4-BE49-F238E27FC236}">
                <a16:creationId xmlns:a16="http://schemas.microsoft.com/office/drawing/2014/main" id="{D79D7BFC-A454-6F55-82B8-8F19B4D5954D}"/>
              </a:ext>
            </a:extLst>
          </p:cNvPr>
          <p:cNvSpPr/>
          <p:nvPr/>
        </p:nvSpPr>
        <p:spPr>
          <a:xfrm>
            <a:off x="206801" y="4742335"/>
            <a:ext cx="6346265" cy="1574805"/>
          </a:xfrm>
          <a:prstGeom prst="rect">
            <a:avLst/>
          </a:prstGeom>
          <a:solidFill>
            <a:schemeClr val="bg1">
              <a:lumMod val="95000"/>
            </a:schemeClr>
          </a:solidFill>
          <a:ln>
            <a:no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1400" dirty="0">
                <a:solidFill>
                  <a:schemeClr val="tx1"/>
                </a:solidFill>
                <a:latin typeface="Meiryo UI" panose="020B0604030504040204" pitchFamily="50" charset="-128"/>
                <a:ea typeface="Meiryo UI" panose="020B0604030504040204" pitchFamily="50" charset="-128"/>
              </a:rPr>
              <a:t>効率化の方法とそのための工夫事項、</a:t>
            </a:r>
            <a:endParaRPr kumimoji="1" lang="en-US" altLang="ja-JP" sz="1400" dirty="0">
              <a:solidFill>
                <a:schemeClr val="tx1"/>
              </a:solidFill>
              <a:latin typeface="Meiryo UI" panose="020B0604030504040204" pitchFamily="50" charset="-128"/>
              <a:ea typeface="Meiryo UI" panose="020B0604030504040204" pitchFamily="50" charset="-128"/>
            </a:endParaRPr>
          </a:p>
          <a:p>
            <a:r>
              <a:rPr kumimoji="1" lang="ja-JP" altLang="en-US" sz="1400" dirty="0">
                <a:solidFill>
                  <a:schemeClr val="tx1"/>
                </a:solidFill>
                <a:latin typeface="Meiryo UI" panose="020B0604030504040204" pitchFamily="50" charset="-128"/>
                <a:ea typeface="Meiryo UI" panose="020B0604030504040204" pitchFamily="50" charset="-128"/>
              </a:rPr>
              <a:t>その結果成し遂げたいビジョン等を</a:t>
            </a:r>
            <a:r>
              <a:rPr lang="ja-JP" altLang="en-US" sz="1400" dirty="0">
                <a:solidFill>
                  <a:schemeClr val="tx1"/>
                </a:solidFill>
                <a:latin typeface="Meiryo UI" panose="020B0604030504040204" pitchFamily="50" charset="-128"/>
                <a:ea typeface="Meiryo UI" panose="020B0604030504040204" pitchFamily="50" charset="-128"/>
              </a:rPr>
              <a:t>記載してください。</a:t>
            </a:r>
            <a:endParaRPr lang="en-US" altLang="ja-JP" sz="1400" dirty="0">
              <a:solidFill>
                <a:schemeClr val="tx1"/>
              </a:solidFill>
              <a:latin typeface="Meiryo UI" panose="020B0604030504040204" pitchFamily="50" charset="-128"/>
              <a:ea typeface="Meiryo UI" panose="020B0604030504040204" pitchFamily="50" charset="-128"/>
            </a:endParaRPr>
          </a:p>
          <a:p>
            <a:r>
              <a:rPr lang="ja-JP" altLang="en-US" sz="1400" dirty="0">
                <a:solidFill>
                  <a:schemeClr val="tx1"/>
                </a:solidFill>
                <a:latin typeface="Meiryo UI" panose="020B0604030504040204" pitchFamily="50" charset="-128"/>
                <a:ea typeface="Meiryo UI" panose="020B0604030504040204" pitchFamily="50" charset="-128"/>
              </a:rPr>
              <a:t>必要に応じて、申請者と地域との関係も踏まえた記載とすること。</a:t>
            </a:r>
            <a:endParaRPr lang="en-US" altLang="ja-JP" sz="1400" dirty="0">
              <a:solidFill>
                <a:schemeClr val="tx1"/>
              </a:solidFill>
              <a:latin typeface="Meiryo UI" panose="020B0604030504040204" pitchFamily="50" charset="-128"/>
              <a:ea typeface="Meiryo UI" panose="020B0604030504040204" pitchFamily="50" charset="-128"/>
            </a:endParaRPr>
          </a:p>
          <a:p>
            <a:r>
              <a:rPr lang="en-US" altLang="ja-JP" sz="1400" dirty="0">
                <a:solidFill>
                  <a:schemeClr val="tx1"/>
                </a:solidFill>
                <a:latin typeface="Meiryo UI" panose="020B0604030504040204" pitchFamily="50" charset="-128"/>
                <a:ea typeface="Meiryo UI" panose="020B0604030504040204" pitchFamily="50" charset="-128"/>
              </a:rPr>
              <a:t>※</a:t>
            </a:r>
            <a:r>
              <a:rPr lang="ja-JP" altLang="en-US" sz="1400" dirty="0">
                <a:solidFill>
                  <a:schemeClr val="tx1"/>
                </a:solidFill>
                <a:latin typeface="Meiryo UI" panose="020B0604030504040204" pitchFamily="50" charset="-128"/>
                <a:ea typeface="Meiryo UI" panose="020B0604030504040204" pitchFamily="50" charset="-128"/>
              </a:rPr>
              <a:t>５～７行程度の文章で記載。</a:t>
            </a:r>
          </a:p>
        </p:txBody>
      </p:sp>
      <p:sp>
        <p:nvSpPr>
          <p:cNvPr id="26" name="正方形/長方形 25">
            <a:extLst>
              <a:ext uri="{FF2B5EF4-FFF2-40B4-BE49-F238E27FC236}">
                <a16:creationId xmlns:a16="http://schemas.microsoft.com/office/drawing/2014/main" id="{F9842F2A-EE1F-E1BF-E4AD-9F455994F812}"/>
              </a:ext>
            </a:extLst>
          </p:cNvPr>
          <p:cNvSpPr/>
          <p:nvPr/>
        </p:nvSpPr>
        <p:spPr>
          <a:xfrm>
            <a:off x="10079276" y="331694"/>
            <a:ext cx="866775" cy="134471"/>
          </a:xfrm>
          <a:prstGeom prst="rect">
            <a:avLst/>
          </a:prstGeom>
          <a:solidFill>
            <a:schemeClr val="tx1">
              <a:lumMod val="50000"/>
              <a:lumOff val="50000"/>
            </a:schemeClr>
          </a:solidFill>
          <a:ln>
            <a:no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1000" b="1">
                <a:latin typeface="Meiryo UI" panose="020B0604030504040204" pitchFamily="50" charset="-128"/>
                <a:ea typeface="Meiryo UI" panose="020B0604030504040204" pitchFamily="50" charset="-128"/>
              </a:rPr>
              <a:t>☑　連携型</a:t>
            </a:r>
          </a:p>
        </p:txBody>
      </p:sp>
      <p:sp>
        <p:nvSpPr>
          <p:cNvPr id="27" name="正方形/長方形 26">
            <a:extLst>
              <a:ext uri="{FF2B5EF4-FFF2-40B4-BE49-F238E27FC236}">
                <a16:creationId xmlns:a16="http://schemas.microsoft.com/office/drawing/2014/main" id="{5A84107C-58ED-916B-4AD0-020769833F3B}"/>
              </a:ext>
            </a:extLst>
          </p:cNvPr>
          <p:cNvSpPr/>
          <p:nvPr/>
        </p:nvSpPr>
        <p:spPr>
          <a:xfrm>
            <a:off x="11074638" y="331694"/>
            <a:ext cx="866775" cy="134471"/>
          </a:xfrm>
          <a:prstGeom prst="rect">
            <a:avLst/>
          </a:prstGeom>
          <a:solidFill>
            <a:schemeClr val="tx1">
              <a:lumMod val="50000"/>
              <a:lumOff val="50000"/>
            </a:schemeClr>
          </a:solidFill>
          <a:ln>
            <a:no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1000" b="1">
                <a:latin typeface="Meiryo UI" panose="020B0604030504040204" pitchFamily="50" charset="-128"/>
                <a:ea typeface="Meiryo UI" panose="020B0604030504040204" pitchFamily="50" charset="-128"/>
              </a:rPr>
              <a:t>☑　多種型</a:t>
            </a:r>
          </a:p>
        </p:txBody>
      </p:sp>
      <p:sp>
        <p:nvSpPr>
          <p:cNvPr id="28" name="テキスト ボックス 27">
            <a:extLst>
              <a:ext uri="{FF2B5EF4-FFF2-40B4-BE49-F238E27FC236}">
                <a16:creationId xmlns:a16="http://schemas.microsoft.com/office/drawing/2014/main" id="{CCF144ED-3FC3-293C-E287-FB0E31942579}"/>
              </a:ext>
            </a:extLst>
          </p:cNvPr>
          <p:cNvSpPr txBox="1"/>
          <p:nvPr/>
        </p:nvSpPr>
        <p:spPr>
          <a:xfrm>
            <a:off x="6779347" y="2370069"/>
            <a:ext cx="1374094" cy="307777"/>
          </a:xfrm>
          <a:prstGeom prst="rect">
            <a:avLst/>
          </a:prstGeom>
          <a:noFill/>
        </p:spPr>
        <p:txBody>
          <a:bodyPr wrap="none" rtlCol="0">
            <a:spAutoFit/>
          </a:bodyPr>
          <a:lstStyle/>
          <a:p>
            <a:r>
              <a:rPr kumimoji="1" lang="ja-JP" altLang="en-US" sz="1400" b="1">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rPr>
              <a:t>◆参考イメージ</a:t>
            </a:r>
          </a:p>
        </p:txBody>
      </p:sp>
      <p:sp>
        <p:nvSpPr>
          <p:cNvPr id="30" name="吹き出し: 四角形 29">
            <a:extLst>
              <a:ext uri="{FF2B5EF4-FFF2-40B4-BE49-F238E27FC236}">
                <a16:creationId xmlns:a16="http://schemas.microsoft.com/office/drawing/2014/main" id="{9CB159FB-E705-D926-1C7F-5E972B243D62}"/>
              </a:ext>
            </a:extLst>
          </p:cNvPr>
          <p:cNvSpPr/>
          <p:nvPr/>
        </p:nvSpPr>
        <p:spPr>
          <a:xfrm>
            <a:off x="11739281" y="365989"/>
            <a:ext cx="3052482" cy="546845"/>
          </a:xfrm>
          <a:prstGeom prst="wedgeRectCallout">
            <a:avLst>
              <a:gd name="adj1" fmla="val -64248"/>
              <a:gd name="adj2" fmla="val -32446"/>
            </a:avLst>
          </a:prstGeom>
          <a:solidFill>
            <a:srgbClr val="C000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ja-JP" altLang="en-US" sz="1200" b="1" dirty="0">
                <a:latin typeface="Meiryo UI" panose="020B0604030504040204" pitchFamily="50" charset="-128"/>
                <a:ea typeface="Meiryo UI" panose="020B0604030504040204" pitchFamily="50" charset="-128"/>
              </a:rPr>
              <a:t>申請する類型のみ残すこと。</a:t>
            </a:r>
            <a:endParaRPr lang="en-US" altLang="ja-JP" sz="1200" b="1" dirty="0">
              <a:latin typeface="Meiryo UI" panose="020B0604030504040204" pitchFamily="50" charset="-128"/>
              <a:ea typeface="Meiryo UI" panose="020B0604030504040204" pitchFamily="50" charset="-128"/>
            </a:endParaRPr>
          </a:p>
          <a:p>
            <a:pPr algn="ctr"/>
            <a:r>
              <a:rPr kumimoji="1" lang="ja-JP" altLang="en-US" sz="1200" b="1" dirty="0">
                <a:latin typeface="Meiryo UI" panose="020B0604030504040204" pitchFamily="50" charset="-128"/>
                <a:ea typeface="Meiryo UI" panose="020B0604030504040204" pitchFamily="50" charset="-128"/>
              </a:rPr>
              <a:t>（申請していない類型名は削除）</a:t>
            </a:r>
          </a:p>
        </p:txBody>
      </p:sp>
      <p:sp>
        <p:nvSpPr>
          <p:cNvPr id="31" name="吹き出し: 四角形 30">
            <a:extLst>
              <a:ext uri="{FF2B5EF4-FFF2-40B4-BE49-F238E27FC236}">
                <a16:creationId xmlns:a16="http://schemas.microsoft.com/office/drawing/2014/main" id="{249E2251-B88D-8F04-F075-67C1F17BC5C6}"/>
              </a:ext>
            </a:extLst>
          </p:cNvPr>
          <p:cNvSpPr/>
          <p:nvPr/>
        </p:nvSpPr>
        <p:spPr>
          <a:xfrm>
            <a:off x="10601513" y="1116105"/>
            <a:ext cx="2456376" cy="546845"/>
          </a:xfrm>
          <a:prstGeom prst="wedgeRectCallout">
            <a:avLst>
              <a:gd name="adj1" fmla="val -65966"/>
              <a:gd name="adj2" fmla="val -71927"/>
            </a:avLst>
          </a:prstGeom>
          <a:solidFill>
            <a:srgbClr val="C000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200" b="1" dirty="0">
                <a:latin typeface="Meiryo UI" panose="020B0604030504040204" pitchFamily="50" charset="-128"/>
                <a:ea typeface="Meiryo UI" panose="020B0604030504040204" pitchFamily="50" charset="-128"/>
              </a:rPr>
              <a:t>「○○県○○町」等、詳しく記載。</a:t>
            </a:r>
          </a:p>
        </p:txBody>
      </p:sp>
      <p:sp>
        <p:nvSpPr>
          <p:cNvPr id="33" name="吹き出し: 四角形 32">
            <a:extLst>
              <a:ext uri="{FF2B5EF4-FFF2-40B4-BE49-F238E27FC236}">
                <a16:creationId xmlns:a16="http://schemas.microsoft.com/office/drawing/2014/main" id="{EC8621FB-2894-53CA-E315-07B61402B06A}"/>
              </a:ext>
            </a:extLst>
          </p:cNvPr>
          <p:cNvSpPr/>
          <p:nvPr/>
        </p:nvSpPr>
        <p:spPr>
          <a:xfrm>
            <a:off x="7874002" y="1647286"/>
            <a:ext cx="2727511" cy="759003"/>
          </a:xfrm>
          <a:prstGeom prst="wedgeRectCallout">
            <a:avLst>
              <a:gd name="adj1" fmla="val -54739"/>
              <a:gd name="adj2" fmla="val -34768"/>
            </a:avLst>
          </a:prstGeom>
          <a:solidFill>
            <a:srgbClr val="C000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200" b="1" dirty="0">
                <a:latin typeface="Meiryo UI" panose="020B0604030504040204" pitchFamily="50" charset="-128"/>
                <a:ea typeface="Meiryo UI" panose="020B0604030504040204" pitchFamily="50" charset="-128"/>
              </a:rPr>
              <a:t>様式</a:t>
            </a:r>
            <a:r>
              <a:rPr kumimoji="1" lang="en-US" altLang="ja-JP" sz="1200" b="1" dirty="0">
                <a:latin typeface="Meiryo UI" panose="020B0604030504040204" pitchFamily="50" charset="-128"/>
                <a:ea typeface="Meiryo UI" panose="020B0604030504040204" pitchFamily="50" charset="-128"/>
              </a:rPr>
              <a:t>2</a:t>
            </a:r>
            <a:r>
              <a:rPr kumimoji="1" lang="ja-JP" altLang="en-US" sz="1200" b="1" dirty="0">
                <a:latin typeface="Meiryo UI" panose="020B0604030504040204" pitchFamily="50" charset="-128"/>
                <a:ea typeface="Meiryo UI" panose="020B0604030504040204" pitchFamily="50" charset="-128"/>
              </a:rPr>
              <a:t>「補助事業に関する情報」と</a:t>
            </a:r>
            <a:endParaRPr kumimoji="1" lang="en-US" altLang="ja-JP" sz="1200" b="1" dirty="0">
              <a:latin typeface="Meiryo UI" panose="020B0604030504040204" pitchFamily="50" charset="-128"/>
              <a:ea typeface="Meiryo UI" panose="020B0604030504040204" pitchFamily="50" charset="-128"/>
            </a:endParaRPr>
          </a:p>
          <a:p>
            <a:pPr algn="ctr"/>
            <a:r>
              <a:rPr lang="ja-JP" altLang="en-US" sz="1200" b="1" dirty="0">
                <a:latin typeface="Meiryo UI" panose="020B0604030504040204" pitchFamily="50" charset="-128"/>
                <a:ea typeface="Meiryo UI" panose="020B0604030504040204" pitchFamily="50" charset="-128"/>
              </a:rPr>
              <a:t>齟齬のないように記載。</a:t>
            </a:r>
            <a:endParaRPr lang="en-US" altLang="ja-JP" sz="1200" b="1" dirty="0">
              <a:latin typeface="Meiryo UI" panose="020B0604030504040204" pitchFamily="50" charset="-128"/>
              <a:ea typeface="Meiryo UI" panose="020B0604030504040204" pitchFamily="50" charset="-128"/>
            </a:endParaRPr>
          </a:p>
        </p:txBody>
      </p:sp>
      <p:sp>
        <p:nvSpPr>
          <p:cNvPr id="35" name="吹き出し: 四角形 34">
            <a:extLst>
              <a:ext uri="{FF2B5EF4-FFF2-40B4-BE49-F238E27FC236}">
                <a16:creationId xmlns:a16="http://schemas.microsoft.com/office/drawing/2014/main" id="{E7355071-4C58-6E48-E3F7-2BFA9459CF57}"/>
              </a:ext>
            </a:extLst>
          </p:cNvPr>
          <p:cNvSpPr/>
          <p:nvPr/>
        </p:nvSpPr>
        <p:spPr>
          <a:xfrm>
            <a:off x="2712265" y="5865914"/>
            <a:ext cx="3840801" cy="881536"/>
          </a:xfrm>
          <a:prstGeom prst="wedgeRectCallout">
            <a:avLst>
              <a:gd name="adj1" fmla="val -54739"/>
              <a:gd name="adj2" fmla="val -34768"/>
            </a:avLst>
          </a:prstGeom>
          <a:solidFill>
            <a:srgbClr val="C000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200" b="1" dirty="0">
                <a:latin typeface="Meiryo UI" panose="020B0604030504040204" pitchFamily="50" charset="-128"/>
                <a:ea typeface="Meiryo UI" panose="020B0604030504040204" pitchFamily="50" charset="-128"/>
              </a:rPr>
              <a:t>様式</a:t>
            </a:r>
            <a:r>
              <a:rPr kumimoji="1" lang="en-US" altLang="ja-JP" sz="1200" b="1" dirty="0">
                <a:latin typeface="Meiryo UI" panose="020B0604030504040204" pitchFamily="50" charset="-128"/>
                <a:ea typeface="Meiryo UI" panose="020B0604030504040204" pitchFamily="50" charset="-128"/>
              </a:rPr>
              <a:t>2</a:t>
            </a:r>
            <a:r>
              <a:rPr kumimoji="1" lang="ja-JP" altLang="en-US" sz="1200" b="1" dirty="0">
                <a:latin typeface="Meiryo UI" panose="020B0604030504040204" pitchFamily="50" charset="-128"/>
                <a:ea typeface="Meiryo UI" panose="020B0604030504040204" pitchFamily="50" charset="-128"/>
              </a:rPr>
              <a:t>「補助事業に関する情報」と</a:t>
            </a:r>
            <a:endParaRPr kumimoji="1" lang="en-US" altLang="ja-JP" sz="1200" b="1" dirty="0">
              <a:latin typeface="Meiryo UI" panose="020B0604030504040204" pitchFamily="50" charset="-128"/>
              <a:ea typeface="Meiryo UI" panose="020B0604030504040204" pitchFamily="50" charset="-128"/>
            </a:endParaRPr>
          </a:p>
          <a:p>
            <a:pPr algn="ctr"/>
            <a:r>
              <a:rPr lang="ja-JP" altLang="en-US" sz="1200" b="1" dirty="0">
                <a:latin typeface="Meiryo UI" panose="020B0604030504040204" pitchFamily="50" charset="-128"/>
                <a:ea typeface="Meiryo UI" panose="020B0604030504040204" pitchFamily="50" charset="-128"/>
              </a:rPr>
              <a:t>齟齬のないように記載。</a:t>
            </a:r>
          </a:p>
          <a:p>
            <a:pPr algn="ctr"/>
            <a:r>
              <a:rPr lang="ja-JP" altLang="en-US" sz="1200" b="1" dirty="0">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rPr>
              <a:t>取組内容の詳細については、次頁</a:t>
            </a:r>
            <a:endParaRPr lang="en-US" altLang="ja-JP" sz="1200" b="1" dirty="0">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endParaRPr>
          </a:p>
          <a:p>
            <a:pPr algn="ctr"/>
            <a:r>
              <a:rPr lang="ja-JP" altLang="en-US" sz="1200" b="1" dirty="0">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rPr>
              <a:t>「効率化計画の具体的な取組内容」の欄に記入。</a:t>
            </a:r>
          </a:p>
        </p:txBody>
      </p:sp>
      <p:sp>
        <p:nvSpPr>
          <p:cNvPr id="4" name="吹き出し: 四角形 3">
            <a:extLst>
              <a:ext uri="{FF2B5EF4-FFF2-40B4-BE49-F238E27FC236}">
                <a16:creationId xmlns:a16="http://schemas.microsoft.com/office/drawing/2014/main" id="{83239DCA-DB15-CB8A-8D9C-2D7E419B410F}"/>
              </a:ext>
            </a:extLst>
          </p:cNvPr>
          <p:cNvSpPr/>
          <p:nvPr/>
        </p:nvSpPr>
        <p:spPr>
          <a:xfrm>
            <a:off x="7359977" y="-412372"/>
            <a:ext cx="2456376" cy="546845"/>
          </a:xfrm>
          <a:prstGeom prst="wedgeRectCallout">
            <a:avLst>
              <a:gd name="adj1" fmla="val -55921"/>
              <a:gd name="adj2" fmla="val 148371"/>
            </a:avLst>
          </a:prstGeom>
          <a:solidFill>
            <a:srgbClr val="C000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200" b="1" dirty="0">
                <a:latin typeface="Meiryo UI" panose="020B0604030504040204" pitchFamily="50" charset="-128"/>
                <a:ea typeface="Meiryo UI" panose="020B0604030504040204" pitchFamily="50" charset="-128"/>
              </a:rPr>
              <a:t>原則的に申請要件（１）の区分に従い、その他分かりやすく自由記載を認める。</a:t>
            </a:r>
          </a:p>
        </p:txBody>
      </p:sp>
      <p:sp>
        <p:nvSpPr>
          <p:cNvPr id="5" name="吹き出し: 四角形 4">
            <a:extLst>
              <a:ext uri="{FF2B5EF4-FFF2-40B4-BE49-F238E27FC236}">
                <a16:creationId xmlns:a16="http://schemas.microsoft.com/office/drawing/2014/main" id="{647D80E8-F87C-289A-BEA3-3FA635BBD7A8}"/>
              </a:ext>
            </a:extLst>
          </p:cNvPr>
          <p:cNvSpPr/>
          <p:nvPr/>
        </p:nvSpPr>
        <p:spPr>
          <a:xfrm>
            <a:off x="1561579" y="-519573"/>
            <a:ext cx="3309018" cy="546845"/>
          </a:xfrm>
          <a:prstGeom prst="wedgeRectCallout">
            <a:avLst>
              <a:gd name="adj1" fmla="val -47157"/>
              <a:gd name="adj2" fmla="val 159711"/>
            </a:avLst>
          </a:prstGeom>
          <a:solidFill>
            <a:srgbClr val="C000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200" b="1" dirty="0">
                <a:latin typeface="Meiryo UI" panose="020B0604030504040204" pitchFamily="50" charset="-128"/>
                <a:ea typeface="Meiryo UI" panose="020B0604030504040204" pitchFamily="50" charset="-128"/>
              </a:rPr>
              <a:t>「配送一括管理システム導入による共同輸配送」「宅配の有閑時間を活用した移動販売」等、</a:t>
            </a:r>
            <a:endParaRPr kumimoji="1" lang="en-US" altLang="ja-JP" sz="1200" b="1" dirty="0">
              <a:latin typeface="Meiryo UI" panose="020B0604030504040204" pitchFamily="50" charset="-128"/>
              <a:ea typeface="Meiryo UI" panose="020B0604030504040204" pitchFamily="50" charset="-128"/>
            </a:endParaRPr>
          </a:p>
          <a:p>
            <a:pPr algn="ctr"/>
            <a:r>
              <a:rPr kumimoji="1" lang="ja-JP" altLang="en-US" sz="1200" b="1" dirty="0">
                <a:latin typeface="Meiryo UI" panose="020B0604030504040204" pitchFamily="50" charset="-128"/>
                <a:ea typeface="Meiryo UI" panose="020B0604030504040204" pitchFamily="50" charset="-128"/>
              </a:rPr>
              <a:t>効率化の概要を端的に記載。</a:t>
            </a:r>
          </a:p>
        </p:txBody>
      </p:sp>
      <p:sp>
        <p:nvSpPr>
          <p:cNvPr id="19" name="四角形: 角を丸くする 18">
            <a:extLst>
              <a:ext uri="{FF2B5EF4-FFF2-40B4-BE49-F238E27FC236}">
                <a16:creationId xmlns:a16="http://schemas.microsoft.com/office/drawing/2014/main" id="{5CF43D32-1072-81C0-F2DC-036A0B1916EB}"/>
              </a:ext>
            </a:extLst>
          </p:cNvPr>
          <p:cNvSpPr/>
          <p:nvPr/>
        </p:nvSpPr>
        <p:spPr>
          <a:xfrm>
            <a:off x="2241487" y="4481452"/>
            <a:ext cx="865107" cy="215421"/>
          </a:xfrm>
          <a:prstGeom prst="roundRect">
            <a:avLst/>
          </a:prstGeom>
          <a:solidFill>
            <a:schemeClr val="accent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cs typeface="+mn-cs"/>
              </a:rPr>
              <a:t>合理化</a:t>
            </a:r>
          </a:p>
        </p:txBody>
      </p:sp>
      <p:sp>
        <p:nvSpPr>
          <p:cNvPr id="25" name="四角形: 角を丸くする 24">
            <a:extLst>
              <a:ext uri="{FF2B5EF4-FFF2-40B4-BE49-F238E27FC236}">
                <a16:creationId xmlns:a16="http://schemas.microsoft.com/office/drawing/2014/main" id="{707F054E-F87C-C117-5F04-1E14487CA754}"/>
              </a:ext>
            </a:extLst>
          </p:cNvPr>
          <p:cNvSpPr/>
          <p:nvPr/>
        </p:nvSpPr>
        <p:spPr>
          <a:xfrm>
            <a:off x="3141087" y="4480735"/>
            <a:ext cx="865107" cy="215421"/>
          </a:xfrm>
          <a:prstGeom prst="roundRect">
            <a:avLst/>
          </a:prstGeom>
          <a:solidFill>
            <a:srgbClr val="2A9D8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cs typeface="+mn-cs"/>
              </a:rPr>
              <a:t>広域化</a:t>
            </a:r>
          </a:p>
        </p:txBody>
      </p:sp>
      <p:sp>
        <p:nvSpPr>
          <p:cNvPr id="29" name="四角形: 角を丸くする 28">
            <a:extLst>
              <a:ext uri="{FF2B5EF4-FFF2-40B4-BE49-F238E27FC236}">
                <a16:creationId xmlns:a16="http://schemas.microsoft.com/office/drawing/2014/main" id="{43C6B7B8-A191-DDBB-2297-59D830BB9DC1}"/>
              </a:ext>
            </a:extLst>
          </p:cNvPr>
          <p:cNvSpPr/>
          <p:nvPr/>
        </p:nvSpPr>
        <p:spPr>
          <a:xfrm>
            <a:off x="4040687" y="4480735"/>
            <a:ext cx="865107" cy="215421"/>
          </a:xfrm>
          <a:prstGeom prst="roundRect">
            <a:avLst/>
          </a:prstGeom>
          <a:solidFill>
            <a:srgbClr val="DC90A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cs typeface="+mn-cs"/>
              </a:rPr>
              <a:t>多角化</a:t>
            </a:r>
          </a:p>
        </p:txBody>
      </p:sp>
      <p:sp>
        <p:nvSpPr>
          <p:cNvPr id="37" name="吹き出し: 四角形 36">
            <a:extLst>
              <a:ext uri="{FF2B5EF4-FFF2-40B4-BE49-F238E27FC236}">
                <a16:creationId xmlns:a16="http://schemas.microsoft.com/office/drawing/2014/main" id="{707E3604-F4FC-D8B8-960A-9D5E550DBB91}"/>
              </a:ext>
            </a:extLst>
          </p:cNvPr>
          <p:cNvSpPr/>
          <p:nvPr/>
        </p:nvSpPr>
        <p:spPr>
          <a:xfrm>
            <a:off x="5641654" y="5177121"/>
            <a:ext cx="3052482" cy="546845"/>
          </a:xfrm>
          <a:prstGeom prst="wedgeRectCallout">
            <a:avLst>
              <a:gd name="adj1" fmla="val -80474"/>
              <a:gd name="adj2" fmla="val -164824"/>
            </a:avLst>
          </a:prstGeom>
          <a:solidFill>
            <a:srgbClr val="C000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ja-JP" altLang="en-US" sz="1200" b="1" dirty="0">
                <a:latin typeface="Meiryo UI" panose="020B0604030504040204" pitchFamily="50" charset="-128"/>
                <a:ea typeface="Meiryo UI" panose="020B0604030504040204" pitchFamily="50" charset="-128"/>
              </a:rPr>
              <a:t>該当する効率化手法のみ残すこと</a:t>
            </a:r>
            <a:endParaRPr lang="en-US" altLang="ja-JP" sz="1200" b="1" dirty="0">
              <a:latin typeface="Meiryo UI" panose="020B0604030504040204" pitchFamily="50" charset="-128"/>
              <a:ea typeface="Meiryo UI" panose="020B0604030504040204" pitchFamily="50" charset="-128"/>
            </a:endParaRPr>
          </a:p>
          <a:p>
            <a:pPr algn="ctr"/>
            <a:r>
              <a:rPr kumimoji="1" lang="ja-JP" altLang="en-US" sz="1200" b="1" dirty="0">
                <a:latin typeface="Meiryo UI" panose="020B0604030504040204" pitchFamily="50" charset="-128"/>
                <a:ea typeface="Meiryo UI" panose="020B0604030504040204" pitchFamily="50" charset="-128"/>
              </a:rPr>
              <a:t>（申請していない手法名は削除）</a:t>
            </a:r>
          </a:p>
        </p:txBody>
      </p:sp>
      <p:sp>
        <p:nvSpPr>
          <p:cNvPr id="3" name="吹き出し: 四角形 2">
            <a:extLst>
              <a:ext uri="{FF2B5EF4-FFF2-40B4-BE49-F238E27FC236}">
                <a16:creationId xmlns:a16="http://schemas.microsoft.com/office/drawing/2014/main" id="{6613FCF8-977D-8FF2-AB07-1FFF2E5CDAC3}"/>
              </a:ext>
            </a:extLst>
          </p:cNvPr>
          <p:cNvSpPr/>
          <p:nvPr/>
        </p:nvSpPr>
        <p:spPr>
          <a:xfrm>
            <a:off x="5415591" y="3286324"/>
            <a:ext cx="2727511" cy="759003"/>
          </a:xfrm>
          <a:prstGeom prst="wedgeRectCallout">
            <a:avLst>
              <a:gd name="adj1" fmla="val -54739"/>
              <a:gd name="adj2" fmla="val -34768"/>
            </a:avLst>
          </a:prstGeom>
          <a:solidFill>
            <a:srgbClr val="C000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200" b="1" dirty="0">
                <a:latin typeface="Meiryo UI" panose="020B0604030504040204" pitchFamily="50" charset="-128"/>
                <a:ea typeface="Meiryo UI" panose="020B0604030504040204" pitchFamily="50" charset="-128"/>
              </a:rPr>
              <a:t>様式</a:t>
            </a:r>
            <a:r>
              <a:rPr kumimoji="1" lang="en-US" altLang="ja-JP" sz="1200" b="1" dirty="0">
                <a:latin typeface="Meiryo UI" panose="020B0604030504040204" pitchFamily="50" charset="-128"/>
                <a:ea typeface="Meiryo UI" panose="020B0604030504040204" pitchFamily="50" charset="-128"/>
              </a:rPr>
              <a:t>2</a:t>
            </a:r>
            <a:r>
              <a:rPr kumimoji="1" lang="ja-JP" altLang="en-US" sz="1200" b="1" dirty="0">
                <a:latin typeface="Meiryo UI" panose="020B0604030504040204" pitchFamily="50" charset="-128"/>
                <a:ea typeface="Meiryo UI" panose="020B0604030504040204" pitchFamily="50" charset="-128"/>
              </a:rPr>
              <a:t>「補助事業に関する情報」と</a:t>
            </a:r>
            <a:endParaRPr kumimoji="1" lang="en-US" altLang="ja-JP" sz="1200" b="1" dirty="0">
              <a:latin typeface="Meiryo UI" panose="020B0604030504040204" pitchFamily="50" charset="-128"/>
              <a:ea typeface="Meiryo UI" panose="020B0604030504040204" pitchFamily="50" charset="-128"/>
            </a:endParaRPr>
          </a:p>
          <a:p>
            <a:pPr algn="ctr"/>
            <a:r>
              <a:rPr lang="ja-JP" altLang="en-US" sz="1200" b="1" dirty="0">
                <a:latin typeface="Meiryo UI" panose="020B0604030504040204" pitchFamily="50" charset="-128"/>
                <a:ea typeface="Meiryo UI" panose="020B0604030504040204" pitchFamily="50" charset="-128"/>
              </a:rPr>
              <a:t>齟齬のないように記載。</a:t>
            </a:r>
            <a:endParaRPr lang="en-US" altLang="ja-JP" sz="1200" b="1" dirty="0">
              <a:latin typeface="Meiryo UI" panose="020B0604030504040204" pitchFamily="50" charset="-128"/>
              <a:ea typeface="Meiryo UI" panose="020B0604030504040204" pitchFamily="50" charset="-128"/>
            </a:endParaRPr>
          </a:p>
        </p:txBody>
      </p:sp>
      <p:pic>
        <p:nvPicPr>
          <p:cNvPr id="41" name="図 40">
            <a:extLst>
              <a:ext uri="{FF2B5EF4-FFF2-40B4-BE49-F238E27FC236}">
                <a16:creationId xmlns:a16="http://schemas.microsoft.com/office/drawing/2014/main" id="{2DD97BF9-C9C7-C3E1-DDC8-BDF7FB340671}"/>
              </a:ext>
            </a:extLst>
          </p:cNvPr>
          <p:cNvPicPr>
            <a:picLocks noChangeAspect="1"/>
          </p:cNvPicPr>
          <p:nvPr/>
        </p:nvPicPr>
        <p:blipFill>
          <a:blip r:embed="rId3"/>
          <a:stretch>
            <a:fillRect/>
          </a:stretch>
        </p:blipFill>
        <p:spPr>
          <a:xfrm>
            <a:off x="9418" y="-5470"/>
            <a:ext cx="1157707" cy="1018256"/>
          </a:xfrm>
          <a:prstGeom prst="rect">
            <a:avLst/>
          </a:prstGeom>
        </p:spPr>
      </p:pic>
      <p:pic>
        <p:nvPicPr>
          <p:cNvPr id="44" name="図 43">
            <a:extLst>
              <a:ext uri="{FF2B5EF4-FFF2-40B4-BE49-F238E27FC236}">
                <a16:creationId xmlns:a16="http://schemas.microsoft.com/office/drawing/2014/main" id="{460F2414-1FB5-FF45-ECD5-9E2C0C06C6E7}"/>
              </a:ext>
            </a:extLst>
          </p:cNvPr>
          <p:cNvPicPr>
            <a:picLocks noChangeAspect="1"/>
          </p:cNvPicPr>
          <p:nvPr/>
        </p:nvPicPr>
        <p:blipFill>
          <a:blip r:embed="rId3"/>
          <a:stretch>
            <a:fillRect/>
          </a:stretch>
        </p:blipFill>
        <p:spPr>
          <a:xfrm>
            <a:off x="11489424" y="6217919"/>
            <a:ext cx="673287" cy="592186"/>
          </a:xfrm>
          <a:prstGeom prst="rect">
            <a:avLst/>
          </a:prstGeom>
        </p:spPr>
      </p:pic>
      <p:sp>
        <p:nvSpPr>
          <p:cNvPr id="45" name="正方形/長方形 44">
            <a:extLst>
              <a:ext uri="{FF2B5EF4-FFF2-40B4-BE49-F238E27FC236}">
                <a16:creationId xmlns:a16="http://schemas.microsoft.com/office/drawing/2014/main" id="{597E3F16-1279-0535-2AC2-93895E7BBC3D}"/>
              </a:ext>
            </a:extLst>
          </p:cNvPr>
          <p:cNvSpPr/>
          <p:nvPr/>
        </p:nvSpPr>
        <p:spPr>
          <a:xfrm>
            <a:off x="1586084" y="-88301"/>
            <a:ext cx="9279781" cy="804936"/>
          </a:xfrm>
          <a:prstGeom prst="rect">
            <a:avLst/>
          </a:prstGeom>
          <a:solidFill>
            <a:schemeClr val="accent1">
              <a:alpha val="44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ja-JP" altLang="en-US" b="1" dirty="0">
                <a:latin typeface="Meiryo UI" panose="020B0604030504040204" pitchFamily="50" charset="-128"/>
                <a:ea typeface="Meiryo UI" panose="020B0604030504040204" pitchFamily="50" charset="-128"/>
              </a:rPr>
              <a:t>本様式は採択された場合、経済産業省および事務局において、公表します。</a:t>
            </a:r>
          </a:p>
        </p:txBody>
      </p:sp>
      <p:sp>
        <p:nvSpPr>
          <p:cNvPr id="32" name="吹き出し: 四角形 31">
            <a:extLst>
              <a:ext uri="{FF2B5EF4-FFF2-40B4-BE49-F238E27FC236}">
                <a16:creationId xmlns:a16="http://schemas.microsoft.com/office/drawing/2014/main" id="{391B240B-0AE4-A2F7-16B1-EA02063B28E1}"/>
              </a:ext>
            </a:extLst>
          </p:cNvPr>
          <p:cNvSpPr/>
          <p:nvPr/>
        </p:nvSpPr>
        <p:spPr>
          <a:xfrm>
            <a:off x="-2957903" y="655810"/>
            <a:ext cx="3180231" cy="759003"/>
          </a:xfrm>
          <a:prstGeom prst="wedgeRectCallout">
            <a:avLst>
              <a:gd name="adj1" fmla="val 80020"/>
              <a:gd name="adj2" fmla="val -5535"/>
            </a:avLst>
          </a:prstGeom>
          <a:solidFill>
            <a:srgbClr val="C000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200" b="1" dirty="0">
                <a:latin typeface="Meiryo UI" panose="020B0604030504040204" pitchFamily="50" charset="-128"/>
                <a:ea typeface="Meiryo UI" panose="020B0604030504040204" pitchFamily="50" charset="-128"/>
              </a:rPr>
              <a:t>申請する企業名（略称可）を記載。</a:t>
            </a:r>
            <a:endParaRPr kumimoji="1" lang="en-US" altLang="ja-JP" sz="1200" b="1" dirty="0">
              <a:latin typeface="Meiryo UI" panose="020B0604030504040204" pitchFamily="50" charset="-128"/>
              <a:ea typeface="Meiryo UI" panose="020B0604030504040204" pitchFamily="50" charset="-128"/>
            </a:endParaRPr>
          </a:p>
          <a:p>
            <a:pPr algn="ctr"/>
            <a:r>
              <a:rPr lang="ja-JP" altLang="en-US" sz="1200" b="1" dirty="0">
                <a:latin typeface="Meiryo UI" panose="020B0604030504040204" pitchFamily="50" charset="-128"/>
                <a:ea typeface="Meiryo UI" panose="020B0604030504040204" pitchFamily="50" charset="-128"/>
              </a:rPr>
              <a:t>複数社ある場合は、</a:t>
            </a:r>
            <a:endParaRPr lang="en-US" altLang="ja-JP" sz="1200" b="1" dirty="0">
              <a:latin typeface="Meiryo UI" panose="020B0604030504040204" pitchFamily="50" charset="-128"/>
              <a:ea typeface="Meiryo UI" panose="020B0604030504040204" pitchFamily="50" charset="-128"/>
            </a:endParaRPr>
          </a:p>
          <a:p>
            <a:pPr algn="ctr"/>
            <a:r>
              <a:rPr lang="ja-JP" altLang="en-US" sz="1200" b="1" dirty="0">
                <a:latin typeface="Meiryo UI" panose="020B0604030504040204" pitchFamily="50" charset="-128"/>
                <a:ea typeface="Meiryo UI" panose="020B0604030504040204" pitchFamily="50" charset="-128"/>
              </a:rPr>
              <a:t>幹事企業等の名称に加え（数字）社と記載。</a:t>
            </a:r>
            <a:endParaRPr lang="en-US" altLang="ja-JP" sz="1200" b="1"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385513480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C42D979-D99E-4E10-5B99-306B4636E58F}"/>
            </a:ext>
          </a:extLst>
        </p:cNvPr>
        <p:cNvGrpSpPr/>
        <p:nvPr/>
      </p:nvGrpSpPr>
      <p:grpSpPr>
        <a:xfrm>
          <a:off x="0" y="0"/>
          <a:ext cx="0" cy="0"/>
          <a:chOff x="0" y="0"/>
          <a:chExt cx="0" cy="0"/>
        </a:xfrm>
      </p:grpSpPr>
      <p:pic>
        <p:nvPicPr>
          <p:cNvPr id="18" name="図 17">
            <a:extLst>
              <a:ext uri="{FF2B5EF4-FFF2-40B4-BE49-F238E27FC236}">
                <a16:creationId xmlns:a16="http://schemas.microsoft.com/office/drawing/2014/main" id="{24BD7F8C-F99B-5359-21ED-DD92C9D8AEA0}"/>
              </a:ext>
            </a:extLst>
          </p:cNvPr>
          <p:cNvPicPr>
            <a:picLocks noChangeAspect="1"/>
          </p:cNvPicPr>
          <p:nvPr/>
        </p:nvPicPr>
        <p:blipFill>
          <a:blip r:embed="rId2"/>
          <a:stretch>
            <a:fillRect/>
          </a:stretch>
        </p:blipFill>
        <p:spPr>
          <a:xfrm>
            <a:off x="11489424" y="6217919"/>
            <a:ext cx="673287" cy="592186"/>
          </a:xfrm>
          <a:prstGeom prst="rect">
            <a:avLst/>
          </a:prstGeom>
        </p:spPr>
      </p:pic>
      <p:sp>
        <p:nvSpPr>
          <p:cNvPr id="54" name="正方形/長方形 53">
            <a:extLst>
              <a:ext uri="{FF2B5EF4-FFF2-40B4-BE49-F238E27FC236}">
                <a16:creationId xmlns:a16="http://schemas.microsoft.com/office/drawing/2014/main" id="{C38FA667-396F-F0A8-8118-DC344CB473EC}"/>
              </a:ext>
            </a:extLst>
          </p:cNvPr>
          <p:cNvSpPr/>
          <p:nvPr/>
        </p:nvSpPr>
        <p:spPr>
          <a:xfrm>
            <a:off x="5623404" y="3106981"/>
            <a:ext cx="2214224" cy="297886"/>
          </a:xfrm>
          <a:prstGeom prst="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2" name="正方形/長方形 21">
            <a:extLst>
              <a:ext uri="{FF2B5EF4-FFF2-40B4-BE49-F238E27FC236}">
                <a16:creationId xmlns:a16="http://schemas.microsoft.com/office/drawing/2014/main" id="{CA6C40B0-E61A-1C8C-0D06-C1934D4B3C6F}"/>
              </a:ext>
            </a:extLst>
          </p:cNvPr>
          <p:cNvSpPr/>
          <p:nvPr/>
        </p:nvSpPr>
        <p:spPr>
          <a:xfrm>
            <a:off x="7939579" y="1444212"/>
            <a:ext cx="4165211" cy="1207506"/>
          </a:xfrm>
          <a:prstGeom prst="rect">
            <a:avLst/>
          </a:prstGeom>
          <a:solidFill>
            <a:schemeClr val="bg1">
              <a:lumMod val="95000"/>
            </a:schemeClr>
          </a:solidFill>
          <a:ln>
            <a:no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1200">
              <a:latin typeface="Meiryo UI" panose="020B0604030504040204" pitchFamily="50" charset="-128"/>
              <a:ea typeface="Meiryo UI" panose="020B0604030504040204" pitchFamily="50" charset="-128"/>
            </a:endParaRPr>
          </a:p>
        </p:txBody>
      </p:sp>
      <p:sp>
        <p:nvSpPr>
          <p:cNvPr id="11" name="正方形/長方形 10">
            <a:extLst>
              <a:ext uri="{FF2B5EF4-FFF2-40B4-BE49-F238E27FC236}">
                <a16:creationId xmlns:a16="http://schemas.microsoft.com/office/drawing/2014/main" id="{DCF2239E-D270-6FD6-F16D-59102221FFBD}"/>
              </a:ext>
            </a:extLst>
          </p:cNvPr>
          <p:cNvSpPr/>
          <p:nvPr/>
        </p:nvSpPr>
        <p:spPr>
          <a:xfrm>
            <a:off x="143461" y="3430209"/>
            <a:ext cx="7694167" cy="1484432"/>
          </a:xfrm>
          <a:prstGeom prst="rect">
            <a:avLst/>
          </a:prstGeom>
          <a:solidFill>
            <a:schemeClr val="bg1">
              <a:lumMod val="85000"/>
            </a:schemeClr>
          </a:solidFill>
          <a:ln>
            <a:no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endParaRPr kumimoji="1" lang="ja-JP" altLang="en-US" sz="1400">
              <a:latin typeface="Meiryo UI" panose="020B0604030504040204" pitchFamily="50" charset="-128"/>
              <a:ea typeface="Meiryo UI" panose="020B0604030504040204" pitchFamily="50" charset="-128"/>
            </a:endParaRPr>
          </a:p>
        </p:txBody>
      </p:sp>
      <p:sp>
        <p:nvSpPr>
          <p:cNvPr id="21" name="正方形/長方形 20">
            <a:extLst>
              <a:ext uri="{FF2B5EF4-FFF2-40B4-BE49-F238E27FC236}">
                <a16:creationId xmlns:a16="http://schemas.microsoft.com/office/drawing/2014/main" id="{9C5E5C37-DAFD-4752-0B40-C87DE458B4AA}"/>
              </a:ext>
            </a:extLst>
          </p:cNvPr>
          <p:cNvSpPr/>
          <p:nvPr/>
        </p:nvSpPr>
        <p:spPr>
          <a:xfrm>
            <a:off x="8991319" y="331694"/>
            <a:ext cx="757238" cy="134471"/>
          </a:xfrm>
          <a:prstGeom prst="rect">
            <a:avLst/>
          </a:prstGeom>
          <a:solidFill>
            <a:schemeClr val="tx1">
              <a:lumMod val="50000"/>
              <a:lumOff val="50000"/>
            </a:schemeClr>
          </a:solidFill>
          <a:ln>
            <a:no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1100" b="1">
                <a:latin typeface="Meiryo UI" panose="020B0604030504040204" pitchFamily="50" charset="-128"/>
                <a:ea typeface="Meiryo UI" panose="020B0604030504040204" pitchFamily="50" charset="-128"/>
              </a:rPr>
              <a:t>申請類型</a:t>
            </a:r>
          </a:p>
        </p:txBody>
      </p:sp>
      <p:sp>
        <p:nvSpPr>
          <p:cNvPr id="26" name="正方形/長方形 25">
            <a:extLst>
              <a:ext uri="{FF2B5EF4-FFF2-40B4-BE49-F238E27FC236}">
                <a16:creationId xmlns:a16="http://schemas.microsoft.com/office/drawing/2014/main" id="{25BCBADC-6E0F-B053-79D2-11F7AB04203A}"/>
              </a:ext>
            </a:extLst>
          </p:cNvPr>
          <p:cNvSpPr/>
          <p:nvPr/>
        </p:nvSpPr>
        <p:spPr>
          <a:xfrm>
            <a:off x="9877144" y="331694"/>
            <a:ext cx="866775" cy="134471"/>
          </a:xfrm>
          <a:prstGeom prst="rect">
            <a:avLst/>
          </a:prstGeom>
          <a:solidFill>
            <a:schemeClr val="tx1">
              <a:lumMod val="50000"/>
              <a:lumOff val="50000"/>
            </a:schemeClr>
          </a:solidFill>
          <a:ln>
            <a:no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1000" b="1">
                <a:latin typeface="Meiryo UI" panose="020B0604030504040204" pitchFamily="50" charset="-128"/>
                <a:ea typeface="Meiryo UI" panose="020B0604030504040204" pitchFamily="50" charset="-128"/>
              </a:rPr>
              <a:t>☑　連携型</a:t>
            </a:r>
          </a:p>
        </p:txBody>
      </p:sp>
      <p:sp>
        <p:nvSpPr>
          <p:cNvPr id="27" name="正方形/長方形 26">
            <a:extLst>
              <a:ext uri="{FF2B5EF4-FFF2-40B4-BE49-F238E27FC236}">
                <a16:creationId xmlns:a16="http://schemas.microsoft.com/office/drawing/2014/main" id="{1C2CD231-B8CD-7FC5-05AA-EFFAF8D47768}"/>
              </a:ext>
            </a:extLst>
          </p:cNvPr>
          <p:cNvSpPr/>
          <p:nvPr/>
        </p:nvSpPr>
        <p:spPr>
          <a:xfrm>
            <a:off x="10872506" y="331694"/>
            <a:ext cx="866775" cy="134471"/>
          </a:xfrm>
          <a:prstGeom prst="rect">
            <a:avLst/>
          </a:prstGeom>
          <a:solidFill>
            <a:schemeClr val="tx1">
              <a:lumMod val="50000"/>
              <a:lumOff val="50000"/>
            </a:schemeClr>
          </a:solidFill>
          <a:ln>
            <a:no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1000" b="1">
                <a:latin typeface="Meiryo UI" panose="020B0604030504040204" pitchFamily="50" charset="-128"/>
                <a:ea typeface="Meiryo UI" panose="020B0604030504040204" pitchFamily="50" charset="-128"/>
              </a:rPr>
              <a:t>☑　多種型</a:t>
            </a:r>
          </a:p>
        </p:txBody>
      </p:sp>
      <p:sp>
        <p:nvSpPr>
          <p:cNvPr id="2" name="正方形/長方形 1">
            <a:extLst>
              <a:ext uri="{FF2B5EF4-FFF2-40B4-BE49-F238E27FC236}">
                <a16:creationId xmlns:a16="http://schemas.microsoft.com/office/drawing/2014/main" id="{7FDC58EE-2FB3-BB14-9677-23292D90C730}"/>
              </a:ext>
            </a:extLst>
          </p:cNvPr>
          <p:cNvSpPr/>
          <p:nvPr/>
        </p:nvSpPr>
        <p:spPr>
          <a:xfrm>
            <a:off x="5580413" y="3089995"/>
            <a:ext cx="2351974" cy="333344"/>
          </a:xfrm>
          <a:prstGeom prst="rect">
            <a:avLst/>
          </a:prstGeom>
          <a:noFill/>
          <a:ln>
            <a:no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200" b="1" dirty="0">
                <a:solidFill>
                  <a:schemeClr val="tx1"/>
                </a:solidFill>
                <a:latin typeface="Meiryo UI" panose="020B0604030504040204" pitchFamily="50" charset="-128"/>
                <a:ea typeface="Meiryo UI" panose="020B0604030504040204" pitchFamily="50" charset="-128"/>
              </a:rPr>
              <a:t>供給地区の人口：○○人</a:t>
            </a:r>
          </a:p>
        </p:txBody>
      </p:sp>
      <p:sp>
        <p:nvSpPr>
          <p:cNvPr id="14" name="正方形/長方形 13">
            <a:extLst>
              <a:ext uri="{FF2B5EF4-FFF2-40B4-BE49-F238E27FC236}">
                <a16:creationId xmlns:a16="http://schemas.microsoft.com/office/drawing/2014/main" id="{8B5D6A6A-DFCC-498F-FC0C-6132FADF199A}"/>
              </a:ext>
            </a:extLst>
          </p:cNvPr>
          <p:cNvSpPr/>
          <p:nvPr/>
        </p:nvSpPr>
        <p:spPr>
          <a:xfrm>
            <a:off x="9372504" y="926490"/>
            <a:ext cx="2398488" cy="446641"/>
          </a:xfrm>
          <a:prstGeom prst="rect">
            <a:avLst/>
          </a:prstGeom>
          <a:solidFill>
            <a:schemeClr val="accent2">
              <a:lumMod val="20000"/>
              <a:lumOff val="80000"/>
            </a:schemeClr>
          </a:solidFill>
          <a:ln>
            <a:no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sz="1200" dirty="0">
                <a:solidFill>
                  <a:schemeClr val="tx1"/>
                </a:solidFill>
                <a:latin typeface="Meiryo UI" panose="020B0604030504040204" pitchFamily="50" charset="-128"/>
                <a:ea typeface="Meiryo UI" panose="020B0604030504040204" pitchFamily="50" charset="-128"/>
              </a:rPr>
              <a:t>(</a:t>
            </a:r>
            <a:r>
              <a:rPr kumimoji="1" lang="ja-JP" altLang="en-US" sz="1200" dirty="0">
                <a:solidFill>
                  <a:schemeClr val="tx1"/>
                </a:solidFill>
                <a:latin typeface="Meiryo UI" panose="020B0604030504040204" pitchFamily="50" charset="-128"/>
                <a:ea typeface="Meiryo UI" panose="020B0604030504040204" pitchFamily="50" charset="-128"/>
              </a:rPr>
              <a:t>株</a:t>
            </a:r>
            <a:r>
              <a:rPr kumimoji="1" lang="en-US" altLang="ja-JP" sz="1200" dirty="0">
                <a:solidFill>
                  <a:schemeClr val="tx1"/>
                </a:solidFill>
                <a:latin typeface="Meiryo UI" panose="020B0604030504040204" pitchFamily="50" charset="-128"/>
                <a:ea typeface="Meiryo UI" panose="020B0604030504040204" pitchFamily="50" charset="-128"/>
              </a:rPr>
              <a:t>)</a:t>
            </a:r>
            <a:r>
              <a:rPr kumimoji="1" lang="ja-JP" altLang="en-US" sz="1200" dirty="0">
                <a:solidFill>
                  <a:schemeClr val="tx1"/>
                </a:solidFill>
                <a:latin typeface="Meiryo UI" panose="020B0604030504040204" pitchFamily="50" charset="-128"/>
                <a:ea typeface="Meiryo UI" panose="020B0604030504040204" pitchFamily="50" charset="-128"/>
              </a:rPr>
              <a:t>○○（業種・役割など）</a:t>
            </a:r>
          </a:p>
        </p:txBody>
      </p:sp>
      <p:sp>
        <p:nvSpPr>
          <p:cNvPr id="25" name="正方形/長方形 24">
            <a:extLst>
              <a:ext uri="{FF2B5EF4-FFF2-40B4-BE49-F238E27FC236}">
                <a16:creationId xmlns:a16="http://schemas.microsoft.com/office/drawing/2014/main" id="{110DF5BD-63E9-0462-D860-B8EADDCAE9E5}"/>
              </a:ext>
            </a:extLst>
          </p:cNvPr>
          <p:cNvSpPr/>
          <p:nvPr/>
        </p:nvSpPr>
        <p:spPr>
          <a:xfrm>
            <a:off x="8087886" y="1712152"/>
            <a:ext cx="1928222" cy="386785"/>
          </a:xfrm>
          <a:prstGeom prst="rect">
            <a:avLst/>
          </a:prstGeom>
          <a:solidFill>
            <a:schemeClr val="accent2">
              <a:lumMod val="20000"/>
              <a:lumOff val="80000"/>
            </a:schemeClr>
          </a:solidFill>
          <a:ln>
            <a:no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50" dirty="0">
                <a:solidFill>
                  <a:schemeClr val="tx1"/>
                </a:solidFill>
                <a:latin typeface="Meiryo UI" panose="020B0604030504040204" pitchFamily="50" charset="-128"/>
                <a:ea typeface="Meiryo UI" panose="020B0604030504040204" pitchFamily="50" charset="-128"/>
              </a:rPr>
              <a:t>（株）○○（業種・役割など）</a:t>
            </a:r>
          </a:p>
        </p:txBody>
      </p:sp>
      <p:sp>
        <p:nvSpPr>
          <p:cNvPr id="41" name="正方形/長方形 40">
            <a:extLst>
              <a:ext uri="{FF2B5EF4-FFF2-40B4-BE49-F238E27FC236}">
                <a16:creationId xmlns:a16="http://schemas.microsoft.com/office/drawing/2014/main" id="{DC11216F-7A9B-26A5-748D-95D4E8909BC9}"/>
              </a:ext>
            </a:extLst>
          </p:cNvPr>
          <p:cNvSpPr/>
          <p:nvPr/>
        </p:nvSpPr>
        <p:spPr>
          <a:xfrm>
            <a:off x="131241" y="1359822"/>
            <a:ext cx="7678802" cy="1684937"/>
          </a:xfrm>
          <a:prstGeom prst="rect">
            <a:avLst/>
          </a:prstGeom>
          <a:solidFill>
            <a:schemeClr val="bg1">
              <a:lumMod val="85000"/>
            </a:schemeClr>
          </a:solidFill>
          <a:ln>
            <a:no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endParaRPr kumimoji="1" lang="ja-JP" altLang="en-US" sz="1400">
              <a:latin typeface="Meiryo UI" panose="020B0604030504040204" pitchFamily="50" charset="-128"/>
              <a:ea typeface="Meiryo UI" panose="020B0604030504040204" pitchFamily="50" charset="-128"/>
            </a:endParaRPr>
          </a:p>
        </p:txBody>
      </p:sp>
      <p:sp>
        <p:nvSpPr>
          <p:cNvPr id="43" name="正方形/長方形 42">
            <a:extLst>
              <a:ext uri="{FF2B5EF4-FFF2-40B4-BE49-F238E27FC236}">
                <a16:creationId xmlns:a16="http://schemas.microsoft.com/office/drawing/2014/main" id="{EAFB2E8E-4346-7B98-1678-93801099F028}"/>
              </a:ext>
            </a:extLst>
          </p:cNvPr>
          <p:cNvSpPr/>
          <p:nvPr/>
        </p:nvSpPr>
        <p:spPr>
          <a:xfrm>
            <a:off x="143461" y="5229288"/>
            <a:ext cx="7694167" cy="1278655"/>
          </a:xfrm>
          <a:prstGeom prst="rect">
            <a:avLst/>
          </a:prstGeom>
          <a:solidFill>
            <a:schemeClr val="bg1">
              <a:lumMod val="85000"/>
            </a:schemeClr>
          </a:solidFill>
          <a:ln>
            <a:no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endParaRPr kumimoji="1" lang="ja-JP" altLang="en-US" sz="1400">
              <a:latin typeface="Meiryo UI" panose="020B0604030504040204" pitchFamily="50" charset="-128"/>
              <a:ea typeface="Meiryo UI" panose="020B0604030504040204" pitchFamily="50" charset="-128"/>
            </a:endParaRPr>
          </a:p>
        </p:txBody>
      </p:sp>
      <p:sp>
        <p:nvSpPr>
          <p:cNvPr id="47" name="吹き出し: 四角形 46">
            <a:extLst>
              <a:ext uri="{FF2B5EF4-FFF2-40B4-BE49-F238E27FC236}">
                <a16:creationId xmlns:a16="http://schemas.microsoft.com/office/drawing/2014/main" id="{05D76275-207C-4FFF-21CD-20ECDBAB5C55}"/>
              </a:ext>
            </a:extLst>
          </p:cNvPr>
          <p:cNvSpPr/>
          <p:nvPr/>
        </p:nvSpPr>
        <p:spPr>
          <a:xfrm>
            <a:off x="1304022" y="5380238"/>
            <a:ext cx="4737195" cy="544856"/>
          </a:xfrm>
          <a:prstGeom prst="wedgeRectCallout">
            <a:avLst>
              <a:gd name="adj1" fmla="val -56193"/>
              <a:gd name="adj2" fmla="val -47480"/>
            </a:avLst>
          </a:prstGeom>
          <a:solidFill>
            <a:srgbClr val="C000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200" b="1" dirty="0">
                <a:latin typeface="Meiryo UI" panose="020B0604030504040204" pitchFamily="50" charset="-128"/>
                <a:ea typeface="Meiryo UI" panose="020B0604030504040204" pitchFamily="50" charset="-128"/>
              </a:rPr>
              <a:t>本取組に対する熱意、計画策定までに特に工夫した点など、</a:t>
            </a:r>
            <a:endParaRPr kumimoji="1" lang="en-US" altLang="ja-JP" sz="1200" b="1" dirty="0">
              <a:latin typeface="Meiryo UI" panose="020B0604030504040204" pitchFamily="50" charset="-128"/>
              <a:ea typeface="Meiryo UI" panose="020B0604030504040204" pitchFamily="50" charset="-128"/>
            </a:endParaRPr>
          </a:p>
          <a:p>
            <a:pPr algn="ctr"/>
            <a:r>
              <a:rPr lang="ja-JP" altLang="en-US" sz="1200" b="1" dirty="0">
                <a:latin typeface="Meiryo UI" panose="020B0604030504040204" pitchFamily="50" charset="-128"/>
                <a:ea typeface="Meiryo UI" panose="020B0604030504040204" pitchFamily="50" charset="-128"/>
              </a:rPr>
              <a:t>これから効率化に取り組む事業者に伝えるべき事項を記載</a:t>
            </a:r>
            <a:endParaRPr lang="en-US" altLang="ja-JP" sz="1200" b="1" dirty="0">
              <a:latin typeface="Meiryo UI" panose="020B0604030504040204" pitchFamily="50" charset="-128"/>
              <a:ea typeface="Meiryo UI" panose="020B0604030504040204" pitchFamily="50" charset="-128"/>
            </a:endParaRPr>
          </a:p>
        </p:txBody>
      </p:sp>
      <p:sp>
        <p:nvSpPr>
          <p:cNvPr id="48" name="吹き出し: 四角形 47">
            <a:extLst>
              <a:ext uri="{FF2B5EF4-FFF2-40B4-BE49-F238E27FC236}">
                <a16:creationId xmlns:a16="http://schemas.microsoft.com/office/drawing/2014/main" id="{3673AAD7-FF65-DA55-4E41-5D2DED2A9095}"/>
              </a:ext>
            </a:extLst>
          </p:cNvPr>
          <p:cNvSpPr/>
          <p:nvPr/>
        </p:nvSpPr>
        <p:spPr>
          <a:xfrm>
            <a:off x="1801029" y="1312831"/>
            <a:ext cx="5641982" cy="748348"/>
          </a:xfrm>
          <a:prstGeom prst="wedgeRectCallout">
            <a:avLst>
              <a:gd name="adj1" fmla="val -56643"/>
              <a:gd name="adj2" fmla="val -8447"/>
            </a:avLst>
          </a:prstGeom>
          <a:solidFill>
            <a:srgbClr val="C000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ja-JP" altLang="en-US" sz="1200" b="1" dirty="0">
                <a:latin typeface="Meiryo UI" panose="020B0604030504040204" pitchFamily="50" charset="-128"/>
                <a:ea typeface="Meiryo UI" panose="020B0604030504040204" pitchFamily="50" charset="-128"/>
              </a:rPr>
              <a:t>「○○社と○○社で同じ～～を導入することで、～～業務を省力化」など投資計画の概要や見込まれる効果等を記載</a:t>
            </a:r>
            <a:endParaRPr lang="en-US" altLang="ja-JP" sz="1200" b="1" dirty="0">
              <a:latin typeface="Meiryo UI" panose="020B0604030504040204" pitchFamily="50" charset="-128"/>
              <a:ea typeface="Meiryo UI" panose="020B0604030504040204" pitchFamily="50" charset="-128"/>
            </a:endParaRPr>
          </a:p>
        </p:txBody>
      </p:sp>
      <p:sp>
        <p:nvSpPr>
          <p:cNvPr id="10" name="正方形/長方形 9">
            <a:extLst>
              <a:ext uri="{FF2B5EF4-FFF2-40B4-BE49-F238E27FC236}">
                <a16:creationId xmlns:a16="http://schemas.microsoft.com/office/drawing/2014/main" id="{4501606C-9852-EE59-1AD6-AE476CFA3BF2}"/>
              </a:ext>
            </a:extLst>
          </p:cNvPr>
          <p:cNvSpPr/>
          <p:nvPr/>
        </p:nvSpPr>
        <p:spPr>
          <a:xfrm>
            <a:off x="7990308" y="3263140"/>
            <a:ext cx="4114482" cy="2954779"/>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dirty="0"/>
              <a:t>供給地域の地図等</a:t>
            </a:r>
          </a:p>
        </p:txBody>
      </p:sp>
      <p:sp>
        <p:nvSpPr>
          <p:cNvPr id="46" name="吹き出し: 四角形 45">
            <a:extLst>
              <a:ext uri="{FF2B5EF4-FFF2-40B4-BE49-F238E27FC236}">
                <a16:creationId xmlns:a16="http://schemas.microsoft.com/office/drawing/2014/main" id="{FC455FC2-62D9-F144-0864-8256E3E71AE6}"/>
              </a:ext>
            </a:extLst>
          </p:cNvPr>
          <p:cNvSpPr/>
          <p:nvPr/>
        </p:nvSpPr>
        <p:spPr>
          <a:xfrm>
            <a:off x="588271" y="3835229"/>
            <a:ext cx="6722366" cy="596180"/>
          </a:xfrm>
          <a:prstGeom prst="wedgeRectCallout">
            <a:avLst>
              <a:gd name="adj1" fmla="val -38291"/>
              <a:gd name="adj2" fmla="val -117055"/>
            </a:avLst>
          </a:prstGeom>
          <a:solidFill>
            <a:srgbClr val="C000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200" b="1" dirty="0">
                <a:latin typeface="Meiryo UI" panose="020B0604030504040204" pitchFamily="50" charset="-128"/>
                <a:ea typeface="Meiryo UI" panose="020B0604030504040204" pitchFamily="50" charset="-128"/>
              </a:rPr>
              <a:t>地域で申請者のエッセンシャルサービスが維持されることによる恩恵（どの地域のどういう人の生活が維持されるか）に加えて、エッセンシャルサービスの持つコミュニティ維持や防犯・防災等の機能も必要に応じて踏まえながら、どの地域のどのような住民に、どのような貢献をしていくかを記載。</a:t>
            </a:r>
            <a:endParaRPr lang="en-US" altLang="ja-JP" sz="1200" b="1" dirty="0">
              <a:latin typeface="Meiryo UI" panose="020B0604030504040204" pitchFamily="50" charset="-128"/>
              <a:ea typeface="Meiryo UI" panose="020B0604030504040204" pitchFamily="50" charset="-128"/>
            </a:endParaRPr>
          </a:p>
        </p:txBody>
      </p:sp>
      <p:sp>
        <p:nvSpPr>
          <p:cNvPr id="12" name="正方形/長方形 11">
            <a:extLst>
              <a:ext uri="{FF2B5EF4-FFF2-40B4-BE49-F238E27FC236}">
                <a16:creationId xmlns:a16="http://schemas.microsoft.com/office/drawing/2014/main" id="{E2AA4082-5843-E956-1849-6916A110E815}"/>
              </a:ext>
            </a:extLst>
          </p:cNvPr>
          <p:cNvSpPr/>
          <p:nvPr/>
        </p:nvSpPr>
        <p:spPr>
          <a:xfrm>
            <a:off x="1127929" y="2525247"/>
            <a:ext cx="1346200" cy="308514"/>
          </a:xfrm>
          <a:prstGeom prst="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200" dirty="0">
                <a:solidFill>
                  <a:schemeClr val="tx1"/>
                </a:solidFill>
              </a:rPr>
              <a:t>事務所改修</a:t>
            </a:r>
          </a:p>
        </p:txBody>
      </p:sp>
      <p:sp>
        <p:nvSpPr>
          <p:cNvPr id="13" name="正方形/長方形 12">
            <a:extLst>
              <a:ext uri="{FF2B5EF4-FFF2-40B4-BE49-F238E27FC236}">
                <a16:creationId xmlns:a16="http://schemas.microsoft.com/office/drawing/2014/main" id="{74FB32F5-B9D3-F46B-44D9-8FA7631C6173}"/>
              </a:ext>
            </a:extLst>
          </p:cNvPr>
          <p:cNvSpPr/>
          <p:nvPr/>
        </p:nvSpPr>
        <p:spPr>
          <a:xfrm>
            <a:off x="2532816" y="2525247"/>
            <a:ext cx="1653724" cy="308514"/>
          </a:xfrm>
          <a:prstGeom prst="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200" dirty="0">
                <a:solidFill>
                  <a:schemeClr val="tx1"/>
                </a:solidFill>
              </a:rPr>
              <a:t>配車システム構築</a:t>
            </a:r>
          </a:p>
        </p:txBody>
      </p:sp>
      <p:sp>
        <p:nvSpPr>
          <p:cNvPr id="20" name="正方形/長方形 19">
            <a:extLst>
              <a:ext uri="{FF2B5EF4-FFF2-40B4-BE49-F238E27FC236}">
                <a16:creationId xmlns:a16="http://schemas.microsoft.com/office/drawing/2014/main" id="{C4408E65-552B-A7CD-747C-6A37A9C61488}"/>
              </a:ext>
            </a:extLst>
          </p:cNvPr>
          <p:cNvSpPr/>
          <p:nvPr/>
        </p:nvSpPr>
        <p:spPr>
          <a:xfrm>
            <a:off x="4255591" y="2537214"/>
            <a:ext cx="1207851" cy="308514"/>
          </a:xfrm>
          <a:prstGeom prst="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200" dirty="0">
                <a:solidFill>
                  <a:schemeClr val="tx1"/>
                </a:solidFill>
              </a:rPr>
              <a:t>研修</a:t>
            </a:r>
          </a:p>
        </p:txBody>
      </p:sp>
      <p:sp>
        <p:nvSpPr>
          <p:cNvPr id="9" name="テキスト ボックス 8">
            <a:extLst>
              <a:ext uri="{FF2B5EF4-FFF2-40B4-BE49-F238E27FC236}">
                <a16:creationId xmlns:a16="http://schemas.microsoft.com/office/drawing/2014/main" id="{47C6991D-EFC0-681E-F6C6-564A0DA421EA}"/>
              </a:ext>
            </a:extLst>
          </p:cNvPr>
          <p:cNvSpPr txBox="1"/>
          <p:nvPr/>
        </p:nvSpPr>
        <p:spPr>
          <a:xfrm>
            <a:off x="7837628" y="583317"/>
            <a:ext cx="1082348" cy="307777"/>
          </a:xfrm>
          <a:prstGeom prst="rect">
            <a:avLst/>
          </a:prstGeom>
          <a:noFill/>
        </p:spPr>
        <p:txBody>
          <a:bodyPr wrap="none" rtlCol="0">
            <a:spAutoFit/>
          </a:bodyPr>
          <a:lstStyle/>
          <a:p>
            <a:r>
              <a:rPr kumimoji="1" lang="ja-JP" altLang="en-US" sz="1400" b="1" dirty="0">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rPr>
              <a:t>◆実施体制</a:t>
            </a:r>
          </a:p>
        </p:txBody>
      </p:sp>
      <p:sp>
        <p:nvSpPr>
          <p:cNvPr id="6" name="正方形/長方形 5">
            <a:extLst>
              <a:ext uri="{FF2B5EF4-FFF2-40B4-BE49-F238E27FC236}">
                <a16:creationId xmlns:a16="http://schemas.microsoft.com/office/drawing/2014/main" id="{1A765C64-071C-3010-4375-9F3FCA1414D5}"/>
              </a:ext>
            </a:extLst>
          </p:cNvPr>
          <p:cNvSpPr/>
          <p:nvPr/>
        </p:nvSpPr>
        <p:spPr>
          <a:xfrm>
            <a:off x="8124215" y="930105"/>
            <a:ext cx="1153732" cy="423411"/>
          </a:xfrm>
          <a:prstGeom prst="rect">
            <a:avLst/>
          </a:prstGeom>
          <a:solidFill>
            <a:srgbClr val="0396D2"/>
          </a:solidFill>
          <a:ln>
            <a:no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ja-JP" altLang="en-US" sz="1200" dirty="0">
                <a:latin typeface="Meiryo UI" panose="020B0604030504040204" pitchFamily="50" charset="-128"/>
                <a:ea typeface="Meiryo UI" panose="020B0604030504040204" pitchFamily="50" charset="-128"/>
              </a:rPr>
              <a:t>幹事社</a:t>
            </a:r>
            <a:endParaRPr kumimoji="1" lang="ja-JP" altLang="en-US" sz="1200" dirty="0">
              <a:latin typeface="Meiryo UI" panose="020B0604030504040204" pitchFamily="50" charset="-128"/>
              <a:ea typeface="Meiryo UI" panose="020B0604030504040204" pitchFamily="50" charset="-128"/>
            </a:endParaRPr>
          </a:p>
        </p:txBody>
      </p:sp>
      <p:sp>
        <p:nvSpPr>
          <p:cNvPr id="32" name="正方形/長方形 31">
            <a:extLst>
              <a:ext uri="{FF2B5EF4-FFF2-40B4-BE49-F238E27FC236}">
                <a16:creationId xmlns:a16="http://schemas.microsoft.com/office/drawing/2014/main" id="{C4C81330-00B7-C39C-AA10-74578BA3AE05}"/>
              </a:ext>
            </a:extLst>
          </p:cNvPr>
          <p:cNvSpPr/>
          <p:nvPr/>
        </p:nvSpPr>
        <p:spPr>
          <a:xfrm>
            <a:off x="10112103" y="1712152"/>
            <a:ext cx="1928222" cy="386785"/>
          </a:xfrm>
          <a:prstGeom prst="rect">
            <a:avLst/>
          </a:prstGeom>
          <a:solidFill>
            <a:schemeClr val="accent2">
              <a:lumMod val="20000"/>
              <a:lumOff val="80000"/>
            </a:schemeClr>
          </a:solidFill>
          <a:ln>
            <a:no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50" dirty="0">
                <a:solidFill>
                  <a:schemeClr val="tx1"/>
                </a:solidFill>
                <a:latin typeface="Meiryo UI" panose="020B0604030504040204" pitchFamily="50" charset="-128"/>
                <a:ea typeface="Meiryo UI" panose="020B0604030504040204" pitchFamily="50" charset="-128"/>
              </a:rPr>
              <a:t>（株）○○（業種・役割など）</a:t>
            </a:r>
          </a:p>
        </p:txBody>
      </p:sp>
      <p:sp>
        <p:nvSpPr>
          <p:cNvPr id="33" name="正方形/長方形 32">
            <a:extLst>
              <a:ext uri="{FF2B5EF4-FFF2-40B4-BE49-F238E27FC236}">
                <a16:creationId xmlns:a16="http://schemas.microsoft.com/office/drawing/2014/main" id="{30582253-9417-102E-554F-351572101576}"/>
              </a:ext>
            </a:extLst>
          </p:cNvPr>
          <p:cNvSpPr/>
          <p:nvPr/>
        </p:nvSpPr>
        <p:spPr>
          <a:xfrm>
            <a:off x="8087886" y="2166401"/>
            <a:ext cx="1928222" cy="386785"/>
          </a:xfrm>
          <a:prstGeom prst="rect">
            <a:avLst/>
          </a:prstGeom>
          <a:solidFill>
            <a:schemeClr val="accent2">
              <a:lumMod val="20000"/>
              <a:lumOff val="80000"/>
            </a:schemeClr>
          </a:solidFill>
          <a:ln>
            <a:no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50" dirty="0">
                <a:solidFill>
                  <a:schemeClr val="tx1"/>
                </a:solidFill>
                <a:latin typeface="Meiryo UI" panose="020B0604030504040204" pitchFamily="50" charset="-128"/>
                <a:ea typeface="Meiryo UI" panose="020B0604030504040204" pitchFamily="50" charset="-128"/>
              </a:rPr>
              <a:t>（株）○○（業種・役割など）</a:t>
            </a:r>
          </a:p>
        </p:txBody>
      </p:sp>
      <p:sp>
        <p:nvSpPr>
          <p:cNvPr id="34" name="正方形/長方形 33">
            <a:extLst>
              <a:ext uri="{FF2B5EF4-FFF2-40B4-BE49-F238E27FC236}">
                <a16:creationId xmlns:a16="http://schemas.microsoft.com/office/drawing/2014/main" id="{B9270DDE-E1E9-A94D-E8E8-884F37DB7D4D}"/>
              </a:ext>
            </a:extLst>
          </p:cNvPr>
          <p:cNvSpPr/>
          <p:nvPr/>
        </p:nvSpPr>
        <p:spPr>
          <a:xfrm>
            <a:off x="10134253" y="2155457"/>
            <a:ext cx="1928222" cy="386785"/>
          </a:xfrm>
          <a:prstGeom prst="rect">
            <a:avLst/>
          </a:prstGeom>
          <a:solidFill>
            <a:schemeClr val="accent2">
              <a:lumMod val="20000"/>
              <a:lumOff val="80000"/>
            </a:schemeClr>
          </a:solidFill>
          <a:ln>
            <a:no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50" dirty="0">
                <a:solidFill>
                  <a:schemeClr val="tx1"/>
                </a:solidFill>
                <a:latin typeface="Meiryo UI" panose="020B0604030504040204" pitchFamily="50" charset="-128"/>
                <a:ea typeface="Meiryo UI" panose="020B0604030504040204" pitchFamily="50" charset="-128"/>
              </a:rPr>
              <a:t>○○商工会議所</a:t>
            </a:r>
            <a:endParaRPr kumimoji="1" lang="en-US" altLang="ja-JP" sz="1050" dirty="0">
              <a:solidFill>
                <a:schemeClr val="tx1"/>
              </a:solidFill>
              <a:latin typeface="Meiryo UI" panose="020B0604030504040204" pitchFamily="50" charset="-128"/>
              <a:ea typeface="Meiryo UI" panose="020B0604030504040204" pitchFamily="50" charset="-128"/>
            </a:endParaRPr>
          </a:p>
          <a:p>
            <a:pPr algn="ctr"/>
            <a:r>
              <a:rPr kumimoji="1" lang="ja-JP" altLang="en-US" sz="1050" dirty="0">
                <a:solidFill>
                  <a:schemeClr val="tx1"/>
                </a:solidFill>
                <a:latin typeface="Meiryo UI" panose="020B0604030504040204" pitchFamily="50" charset="-128"/>
                <a:ea typeface="Meiryo UI" panose="020B0604030504040204" pitchFamily="50" charset="-128"/>
              </a:rPr>
              <a:t>（業種・役割など）</a:t>
            </a:r>
          </a:p>
        </p:txBody>
      </p:sp>
      <p:sp>
        <p:nvSpPr>
          <p:cNvPr id="45" name="テキスト ボックス 44">
            <a:extLst>
              <a:ext uri="{FF2B5EF4-FFF2-40B4-BE49-F238E27FC236}">
                <a16:creationId xmlns:a16="http://schemas.microsoft.com/office/drawing/2014/main" id="{2EE59C81-F640-9635-8554-A82D120A7744}"/>
              </a:ext>
            </a:extLst>
          </p:cNvPr>
          <p:cNvSpPr txBox="1"/>
          <p:nvPr/>
        </p:nvSpPr>
        <p:spPr>
          <a:xfrm>
            <a:off x="7949206" y="2848426"/>
            <a:ext cx="2797561" cy="307777"/>
          </a:xfrm>
          <a:prstGeom prst="rect">
            <a:avLst/>
          </a:prstGeom>
          <a:noFill/>
        </p:spPr>
        <p:txBody>
          <a:bodyPr wrap="none" rtlCol="0">
            <a:spAutoFit/>
          </a:bodyPr>
          <a:lstStyle/>
          <a:p>
            <a:r>
              <a:rPr kumimoji="1" lang="ja-JP" altLang="en-US" sz="1400" b="1" dirty="0">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rPr>
              <a:t>◆エッセンシャルサービスの供給状況</a:t>
            </a:r>
          </a:p>
        </p:txBody>
      </p:sp>
      <p:sp>
        <p:nvSpPr>
          <p:cNvPr id="49" name="テキスト ボックス 48">
            <a:extLst>
              <a:ext uri="{FF2B5EF4-FFF2-40B4-BE49-F238E27FC236}">
                <a16:creationId xmlns:a16="http://schemas.microsoft.com/office/drawing/2014/main" id="{EDCD6F6D-3726-8A31-9711-3DF74461A38A}"/>
              </a:ext>
            </a:extLst>
          </p:cNvPr>
          <p:cNvSpPr txBox="1"/>
          <p:nvPr/>
        </p:nvSpPr>
        <p:spPr>
          <a:xfrm>
            <a:off x="125458" y="3075244"/>
            <a:ext cx="1767003" cy="307777"/>
          </a:xfrm>
          <a:prstGeom prst="rect">
            <a:avLst/>
          </a:prstGeom>
          <a:noFill/>
        </p:spPr>
        <p:txBody>
          <a:bodyPr wrap="square" rtlCol="0">
            <a:spAutoFit/>
          </a:bodyPr>
          <a:lstStyle/>
          <a:p>
            <a:r>
              <a:rPr kumimoji="1" lang="ja-JP" altLang="en-US" sz="1400" b="1" dirty="0">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rPr>
              <a:t>◆地域貢献の取組</a:t>
            </a:r>
          </a:p>
        </p:txBody>
      </p:sp>
      <p:sp>
        <p:nvSpPr>
          <p:cNvPr id="50" name="テキスト ボックス 49">
            <a:extLst>
              <a:ext uri="{FF2B5EF4-FFF2-40B4-BE49-F238E27FC236}">
                <a16:creationId xmlns:a16="http://schemas.microsoft.com/office/drawing/2014/main" id="{4C88F345-79BB-469C-636F-7EE98BB39FF3}"/>
              </a:ext>
            </a:extLst>
          </p:cNvPr>
          <p:cNvSpPr txBox="1"/>
          <p:nvPr/>
        </p:nvSpPr>
        <p:spPr>
          <a:xfrm>
            <a:off x="140619" y="4921511"/>
            <a:ext cx="1509588" cy="307777"/>
          </a:xfrm>
          <a:prstGeom prst="rect">
            <a:avLst/>
          </a:prstGeom>
          <a:noFill/>
        </p:spPr>
        <p:txBody>
          <a:bodyPr wrap="square" rtlCol="0">
            <a:spAutoFit/>
          </a:bodyPr>
          <a:lstStyle/>
          <a:p>
            <a:r>
              <a:rPr kumimoji="1" lang="ja-JP" altLang="en-US" sz="1400" b="1" dirty="0">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rPr>
              <a:t>◆取組への想い</a:t>
            </a:r>
          </a:p>
        </p:txBody>
      </p:sp>
      <p:sp>
        <p:nvSpPr>
          <p:cNvPr id="51" name="吹き出し: 四角形 50">
            <a:extLst>
              <a:ext uri="{FF2B5EF4-FFF2-40B4-BE49-F238E27FC236}">
                <a16:creationId xmlns:a16="http://schemas.microsoft.com/office/drawing/2014/main" id="{46482110-1EFE-9BFD-BDD0-768A43586007}"/>
              </a:ext>
            </a:extLst>
          </p:cNvPr>
          <p:cNvSpPr/>
          <p:nvPr/>
        </p:nvSpPr>
        <p:spPr>
          <a:xfrm>
            <a:off x="12040120" y="2693577"/>
            <a:ext cx="4857124" cy="1008325"/>
          </a:xfrm>
          <a:prstGeom prst="wedgeRectCallout">
            <a:avLst>
              <a:gd name="adj1" fmla="val -54876"/>
              <a:gd name="adj2" fmla="val -114536"/>
            </a:avLst>
          </a:prstGeom>
          <a:solidFill>
            <a:srgbClr val="C000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ja-JP" altLang="en-US" sz="1200" b="1" dirty="0">
                <a:latin typeface="Meiryo UI" panose="020B0604030504040204" pitchFamily="50" charset="-128"/>
                <a:ea typeface="Meiryo UI" panose="020B0604030504040204" pitchFamily="50" charset="-128"/>
              </a:rPr>
              <a:t>スペースが足りなければ下部の需給ギャップマップの大きさを調整して良い。</a:t>
            </a:r>
            <a:endParaRPr lang="en-US" altLang="ja-JP" sz="1200" b="1" dirty="0">
              <a:latin typeface="Meiryo UI" panose="020B0604030504040204" pitchFamily="50" charset="-128"/>
              <a:ea typeface="Meiryo UI" panose="020B0604030504040204" pitchFamily="50" charset="-128"/>
            </a:endParaRPr>
          </a:p>
          <a:p>
            <a:pPr algn="ctr"/>
            <a:r>
              <a:rPr lang="ja-JP" altLang="en-US" sz="1200" b="1" dirty="0">
                <a:latin typeface="Meiryo UI" panose="020B0604030504040204" pitchFamily="50" charset="-128"/>
                <a:ea typeface="Meiryo UI" panose="020B0604030504040204" pitchFamily="50" charset="-128"/>
              </a:rPr>
              <a:t>一社での取組の場合はコンソーシアム構成員の箇所に「なし」と記載し、</a:t>
            </a:r>
            <a:endParaRPr lang="en-US" altLang="ja-JP" sz="1200" b="1" dirty="0">
              <a:latin typeface="Meiryo UI" panose="020B0604030504040204" pitchFamily="50" charset="-128"/>
              <a:ea typeface="Meiryo UI" panose="020B0604030504040204" pitchFamily="50" charset="-128"/>
            </a:endParaRPr>
          </a:p>
          <a:p>
            <a:pPr algn="ctr"/>
            <a:r>
              <a:rPr lang="ja-JP" altLang="en-US" sz="1200" b="1" dirty="0">
                <a:latin typeface="Meiryo UI" panose="020B0604030504040204" pitchFamily="50" charset="-128"/>
                <a:ea typeface="Meiryo UI" panose="020B0604030504040204" pitchFamily="50" charset="-128"/>
              </a:rPr>
              <a:t>枠を最小限にすること。</a:t>
            </a:r>
            <a:endParaRPr lang="en-US" altLang="ja-JP" sz="1200" b="1" dirty="0">
              <a:latin typeface="Meiryo UI" panose="020B0604030504040204" pitchFamily="50" charset="-128"/>
              <a:ea typeface="Meiryo UI" panose="020B0604030504040204" pitchFamily="50" charset="-128"/>
            </a:endParaRPr>
          </a:p>
          <a:p>
            <a:pPr algn="ctr"/>
            <a:r>
              <a:rPr lang="ja-JP" altLang="en-US" sz="1200" b="1" dirty="0">
                <a:latin typeface="Meiryo UI" panose="020B0604030504040204" pitchFamily="50" charset="-128"/>
                <a:ea typeface="Meiryo UI" panose="020B0604030504040204" pitchFamily="50" charset="-128"/>
              </a:rPr>
              <a:t>「業種・役割など」について分かりやすい記載で問題ない。</a:t>
            </a:r>
            <a:endParaRPr lang="en-US" altLang="ja-JP" sz="1200" b="1" dirty="0">
              <a:latin typeface="Meiryo UI" panose="020B0604030504040204" pitchFamily="50" charset="-128"/>
              <a:ea typeface="Meiryo UI" panose="020B0604030504040204" pitchFamily="50" charset="-128"/>
            </a:endParaRPr>
          </a:p>
          <a:p>
            <a:pPr algn="ctr"/>
            <a:r>
              <a:rPr lang="ja-JP" altLang="en-US" sz="1200" b="1" dirty="0">
                <a:latin typeface="Meiryo UI" panose="020B0604030504040204" pitchFamily="50" charset="-128"/>
                <a:ea typeface="Meiryo UI" panose="020B0604030504040204" pitchFamily="50" charset="-128"/>
              </a:rPr>
              <a:t>社名等略称可。</a:t>
            </a:r>
            <a:endParaRPr lang="en-US" altLang="ja-JP" sz="1200" b="1" dirty="0">
              <a:latin typeface="Meiryo UI" panose="020B0604030504040204" pitchFamily="50" charset="-128"/>
              <a:ea typeface="Meiryo UI" panose="020B0604030504040204" pitchFamily="50" charset="-128"/>
            </a:endParaRPr>
          </a:p>
        </p:txBody>
      </p:sp>
      <p:sp>
        <p:nvSpPr>
          <p:cNvPr id="52" name="テキスト ボックス 51">
            <a:extLst>
              <a:ext uri="{FF2B5EF4-FFF2-40B4-BE49-F238E27FC236}">
                <a16:creationId xmlns:a16="http://schemas.microsoft.com/office/drawing/2014/main" id="{49616155-0740-5F2B-0282-A62C4B4DD0BA}"/>
              </a:ext>
            </a:extLst>
          </p:cNvPr>
          <p:cNvSpPr txBox="1"/>
          <p:nvPr/>
        </p:nvSpPr>
        <p:spPr>
          <a:xfrm>
            <a:off x="7990308" y="1444212"/>
            <a:ext cx="1531188" cy="253916"/>
          </a:xfrm>
          <a:prstGeom prst="rect">
            <a:avLst/>
          </a:prstGeom>
          <a:noFill/>
        </p:spPr>
        <p:txBody>
          <a:bodyPr wrap="none" rtlCol="0">
            <a:spAutoFit/>
          </a:bodyPr>
          <a:lstStyle/>
          <a:p>
            <a:r>
              <a:rPr kumimoji="1" lang="ja-JP" altLang="en-US" sz="1050" b="1" dirty="0"/>
              <a:t>コンソーシアム構成員</a:t>
            </a:r>
          </a:p>
        </p:txBody>
      </p:sp>
      <p:sp>
        <p:nvSpPr>
          <p:cNvPr id="53" name="吹き出し: 四角形 52">
            <a:extLst>
              <a:ext uri="{FF2B5EF4-FFF2-40B4-BE49-F238E27FC236}">
                <a16:creationId xmlns:a16="http://schemas.microsoft.com/office/drawing/2014/main" id="{DE22A7D4-768E-6275-1B86-0B490A9C832B}"/>
              </a:ext>
            </a:extLst>
          </p:cNvPr>
          <p:cNvSpPr/>
          <p:nvPr/>
        </p:nvSpPr>
        <p:spPr>
          <a:xfrm>
            <a:off x="2038525" y="2177064"/>
            <a:ext cx="5641982" cy="268947"/>
          </a:xfrm>
          <a:prstGeom prst="wedgeRectCallout">
            <a:avLst>
              <a:gd name="adj1" fmla="val -56643"/>
              <a:gd name="adj2" fmla="val 51684"/>
            </a:avLst>
          </a:prstGeom>
          <a:solidFill>
            <a:srgbClr val="C000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ja-JP" altLang="en-US" sz="1200" b="1" dirty="0">
                <a:latin typeface="Meiryo UI" panose="020B0604030504040204" pitchFamily="50" charset="-128"/>
                <a:ea typeface="Meiryo UI" panose="020B0604030504040204" pitchFamily="50" charset="-128"/>
              </a:rPr>
              <a:t>補助事業で投資する設備等の内訳を項目化</a:t>
            </a:r>
            <a:endParaRPr lang="en-US" altLang="ja-JP" sz="1200" b="1" dirty="0">
              <a:latin typeface="Meiryo UI" panose="020B0604030504040204" pitchFamily="50" charset="-128"/>
              <a:ea typeface="Meiryo UI" panose="020B0604030504040204" pitchFamily="50" charset="-128"/>
            </a:endParaRPr>
          </a:p>
        </p:txBody>
      </p:sp>
      <p:cxnSp>
        <p:nvCxnSpPr>
          <p:cNvPr id="3" name="直線コネクタ 2">
            <a:extLst>
              <a:ext uri="{FF2B5EF4-FFF2-40B4-BE49-F238E27FC236}">
                <a16:creationId xmlns:a16="http://schemas.microsoft.com/office/drawing/2014/main" id="{7FEA3EF9-2D0C-890B-1D9D-41BB542D122B}"/>
              </a:ext>
            </a:extLst>
          </p:cNvPr>
          <p:cNvCxnSpPr>
            <a:cxnSpLocks/>
          </p:cNvCxnSpPr>
          <p:nvPr/>
        </p:nvCxnSpPr>
        <p:spPr>
          <a:xfrm>
            <a:off x="125458" y="6684648"/>
            <a:ext cx="10820593" cy="0"/>
          </a:xfrm>
          <a:prstGeom prst="line">
            <a:avLst/>
          </a:prstGeom>
          <a:ln w="76200">
            <a:solidFill>
              <a:srgbClr val="EE8943"/>
            </a:solidFill>
          </a:ln>
        </p:spPr>
        <p:style>
          <a:lnRef idx="2">
            <a:schemeClr val="accent1"/>
          </a:lnRef>
          <a:fillRef idx="0">
            <a:schemeClr val="accent1"/>
          </a:fillRef>
          <a:effectRef idx="1">
            <a:schemeClr val="accent1"/>
          </a:effectRef>
          <a:fontRef idx="minor">
            <a:schemeClr val="tx1"/>
          </a:fontRef>
        </p:style>
      </p:cxnSp>
      <p:cxnSp>
        <p:nvCxnSpPr>
          <p:cNvPr id="15" name="直線コネクタ 14">
            <a:extLst>
              <a:ext uri="{FF2B5EF4-FFF2-40B4-BE49-F238E27FC236}">
                <a16:creationId xmlns:a16="http://schemas.microsoft.com/office/drawing/2014/main" id="{D59C8567-31E6-B83C-F902-856BB0BD5B0C}"/>
              </a:ext>
            </a:extLst>
          </p:cNvPr>
          <p:cNvCxnSpPr>
            <a:cxnSpLocks/>
          </p:cNvCxnSpPr>
          <p:nvPr/>
        </p:nvCxnSpPr>
        <p:spPr>
          <a:xfrm>
            <a:off x="1391018" y="239648"/>
            <a:ext cx="10637023" cy="2399"/>
          </a:xfrm>
          <a:prstGeom prst="line">
            <a:avLst/>
          </a:prstGeom>
          <a:ln w="76200">
            <a:solidFill>
              <a:srgbClr val="0396D2"/>
            </a:solidFill>
          </a:ln>
        </p:spPr>
        <p:style>
          <a:lnRef idx="2">
            <a:schemeClr val="accent1"/>
          </a:lnRef>
          <a:fillRef idx="0">
            <a:schemeClr val="accent1"/>
          </a:fillRef>
          <a:effectRef idx="1">
            <a:schemeClr val="accent1"/>
          </a:effectRef>
          <a:fontRef idx="minor">
            <a:schemeClr val="tx1"/>
          </a:fontRef>
        </p:style>
      </p:cxnSp>
      <p:sp>
        <p:nvSpPr>
          <p:cNvPr id="35" name="テキスト ボックス 34">
            <a:extLst>
              <a:ext uri="{FF2B5EF4-FFF2-40B4-BE49-F238E27FC236}">
                <a16:creationId xmlns:a16="http://schemas.microsoft.com/office/drawing/2014/main" id="{3618CF22-BCE8-69A6-A8FE-9B8E830BAE30}"/>
              </a:ext>
            </a:extLst>
          </p:cNvPr>
          <p:cNvSpPr txBox="1"/>
          <p:nvPr/>
        </p:nvSpPr>
        <p:spPr>
          <a:xfrm>
            <a:off x="125458" y="1009847"/>
            <a:ext cx="2845651" cy="307777"/>
          </a:xfrm>
          <a:prstGeom prst="rect">
            <a:avLst/>
          </a:prstGeom>
          <a:noFill/>
        </p:spPr>
        <p:txBody>
          <a:bodyPr wrap="none" rtlCol="0">
            <a:spAutoFit/>
          </a:bodyPr>
          <a:lstStyle/>
          <a:p>
            <a:r>
              <a:rPr kumimoji="1" lang="ja-JP" altLang="en-US" sz="1400" b="1" dirty="0">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rPr>
              <a:t>◆効率化計画の具体的な取組内容</a:t>
            </a:r>
          </a:p>
        </p:txBody>
      </p:sp>
      <p:pic>
        <p:nvPicPr>
          <p:cNvPr id="17" name="図 16">
            <a:extLst>
              <a:ext uri="{FF2B5EF4-FFF2-40B4-BE49-F238E27FC236}">
                <a16:creationId xmlns:a16="http://schemas.microsoft.com/office/drawing/2014/main" id="{DC47CC00-B2FA-0B9A-6EBE-21886A1C3750}"/>
              </a:ext>
            </a:extLst>
          </p:cNvPr>
          <p:cNvPicPr>
            <a:picLocks noChangeAspect="1"/>
          </p:cNvPicPr>
          <p:nvPr/>
        </p:nvPicPr>
        <p:blipFill>
          <a:blip r:embed="rId2"/>
          <a:stretch>
            <a:fillRect/>
          </a:stretch>
        </p:blipFill>
        <p:spPr>
          <a:xfrm>
            <a:off x="9418" y="-5470"/>
            <a:ext cx="1157707" cy="1018256"/>
          </a:xfrm>
          <a:prstGeom prst="rect">
            <a:avLst/>
          </a:prstGeom>
        </p:spPr>
      </p:pic>
      <p:sp>
        <p:nvSpPr>
          <p:cNvPr id="4" name="正方形/長方形 3">
            <a:extLst>
              <a:ext uri="{FF2B5EF4-FFF2-40B4-BE49-F238E27FC236}">
                <a16:creationId xmlns:a16="http://schemas.microsoft.com/office/drawing/2014/main" id="{25EFF7D3-143E-542A-D340-ECFC0DDADE99}"/>
              </a:ext>
            </a:extLst>
          </p:cNvPr>
          <p:cNvSpPr/>
          <p:nvPr/>
        </p:nvSpPr>
        <p:spPr>
          <a:xfrm>
            <a:off x="1586084" y="-376718"/>
            <a:ext cx="9279781" cy="804936"/>
          </a:xfrm>
          <a:prstGeom prst="rect">
            <a:avLst/>
          </a:prstGeom>
          <a:solidFill>
            <a:schemeClr val="accent1">
              <a:alpha val="44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ja-JP" altLang="en-US" b="1" dirty="0">
                <a:latin typeface="Meiryo UI" panose="020B0604030504040204" pitchFamily="50" charset="-128"/>
                <a:ea typeface="Meiryo UI" panose="020B0604030504040204" pitchFamily="50" charset="-128"/>
              </a:rPr>
              <a:t>本様式は採択された場合、経済産業省および事務局において、公表します。</a:t>
            </a:r>
          </a:p>
        </p:txBody>
      </p:sp>
      <p:sp>
        <p:nvSpPr>
          <p:cNvPr id="5" name="吹き出し: 四角形 4">
            <a:extLst>
              <a:ext uri="{FF2B5EF4-FFF2-40B4-BE49-F238E27FC236}">
                <a16:creationId xmlns:a16="http://schemas.microsoft.com/office/drawing/2014/main" id="{9429EA29-AC7C-EB21-C472-A2986361CD4A}"/>
              </a:ext>
            </a:extLst>
          </p:cNvPr>
          <p:cNvSpPr/>
          <p:nvPr/>
        </p:nvSpPr>
        <p:spPr>
          <a:xfrm>
            <a:off x="5580608" y="5981450"/>
            <a:ext cx="4737195" cy="544856"/>
          </a:xfrm>
          <a:prstGeom prst="wedgeRectCallout">
            <a:avLst>
              <a:gd name="adj1" fmla="val 38677"/>
              <a:gd name="adj2" fmla="val -122465"/>
            </a:avLst>
          </a:prstGeom>
          <a:solidFill>
            <a:srgbClr val="C000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200" b="1" dirty="0">
                <a:latin typeface="Meiryo UI" panose="020B0604030504040204" pitchFamily="50" charset="-128"/>
                <a:ea typeface="Meiryo UI" panose="020B0604030504040204" pitchFamily="50" charset="-128"/>
              </a:rPr>
              <a:t>地域経済分析システム（</a:t>
            </a:r>
            <a:r>
              <a:rPr kumimoji="1" lang="en-US" altLang="ja-JP" sz="1200" b="1" dirty="0">
                <a:latin typeface="Meiryo UI" panose="020B0604030504040204" pitchFamily="50" charset="-128"/>
                <a:ea typeface="Meiryo UI" panose="020B0604030504040204" pitchFamily="50" charset="-128"/>
              </a:rPr>
              <a:t>RESAS</a:t>
            </a:r>
            <a:r>
              <a:rPr kumimoji="1" lang="ja-JP" altLang="en-US" sz="1200" b="1" dirty="0">
                <a:latin typeface="Meiryo UI" panose="020B0604030504040204" pitchFamily="50" charset="-128"/>
                <a:ea typeface="Meiryo UI" panose="020B0604030504040204" pitchFamily="50" charset="-128"/>
              </a:rPr>
              <a:t>）等、需給ギャップ要件で地域の状況を考慮した際に参考にした地図情報を掲載すること。</a:t>
            </a:r>
            <a:endParaRPr lang="en-US" altLang="ja-JP" sz="1200" b="1" dirty="0">
              <a:latin typeface="Meiryo UI" panose="020B0604030504040204" pitchFamily="50" charset="-128"/>
              <a:ea typeface="Meiryo UI" panose="020B0604030504040204" pitchFamily="50" charset="-128"/>
            </a:endParaRPr>
          </a:p>
        </p:txBody>
      </p:sp>
      <p:sp>
        <p:nvSpPr>
          <p:cNvPr id="7" name="正方形/長方形 6">
            <a:extLst>
              <a:ext uri="{FF2B5EF4-FFF2-40B4-BE49-F238E27FC236}">
                <a16:creationId xmlns:a16="http://schemas.microsoft.com/office/drawing/2014/main" id="{0183186F-FFF6-5417-5252-2ABFCB3344E1}"/>
              </a:ext>
            </a:extLst>
          </p:cNvPr>
          <p:cNvSpPr/>
          <p:nvPr/>
        </p:nvSpPr>
        <p:spPr>
          <a:xfrm>
            <a:off x="1167125" y="403440"/>
            <a:ext cx="5992432" cy="361656"/>
          </a:xfrm>
          <a:prstGeom prst="rect">
            <a:avLst/>
          </a:prstGeom>
          <a:solidFill>
            <a:srgbClr val="0396D2"/>
          </a:solidFill>
          <a:ln>
            <a:no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ja-JP" altLang="en-US" sz="1600" dirty="0">
                <a:latin typeface="Meiryo UI" panose="020B0604030504040204" pitchFamily="50" charset="-128"/>
                <a:ea typeface="Meiryo UI" panose="020B0604030504040204" pitchFamily="50" charset="-128"/>
              </a:rPr>
              <a:t>申請内容のタイトル＜取組詳細＞</a:t>
            </a:r>
            <a:endParaRPr lang="en-US" altLang="ja-JP" sz="1600"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1949166609"/>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游ゴシック Light"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785</Words>
  <Application>Microsoft Office PowerPoint</Application>
  <PresentationFormat>ワイド画面</PresentationFormat>
  <Paragraphs>85</Paragraphs>
  <Slides>2</Slides>
  <Notes>1</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2</vt:i4>
      </vt:variant>
    </vt:vector>
  </HeadingPairs>
  <TitlesOfParts>
    <vt:vector size="7" baseType="lpstr">
      <vt:lpstr>Meiryo UI</vt:lpstr>
      <vt:lpstr>游ゴシック</vt:lpstr>
      <vt:lpstr>游ゴシック Light</vt:lpstr>
      <vt:lpstr>Arial</vt:lpstr>
      <vt:lpstr>Office テーマ</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2026-06-03T18:16:37Z</dcterms:created>
  <dcterms:modified xsi:type="dcterms:W3CDTF">2026-06-03T18:16:40Z</dcterms:modified>
</cp:coreProperties>
</file>